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57" r:id="rId4"/>
    <p:sldId id="258" r:id="rId5"/>
    <p:sldId id="260" r:id="rId6"/>
    <p:sldId id="262" r:id="rId7"/>
    <p:sldId id="266" r:id="rId8"/>
    <p:sldId id="264" r:id="rId9"/>
    <p:sldId id="265" r:id="rId10"/>
    <p:sldId id="267" r:id="rId11"/>
    <p:sldId id="263" r:id="rId12"/>
    <p:sldId id="268" r:id="rId13"/>
    <p:sldId id="269" r:id="rId14"/>
    <p:sldId id="270" r:id="rId15"/>
    <p:sldId id="25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CA78F-6CDF-4AF4-9241-5DEB8BD669A4}" v="1221" dt="2019-05-12T19:15:54.023"/>
    <p1510:client id="{604935F3-31CC-14EF-9256-C8DE417C0380}" v="4" dt="2019-05-12T19:07:47.561"/>
    <p1510:client id="{6AE16819-E6DE-664D-7C83-7ACD86B214A5}" v="24" dt="2019-05-13T00:22:27.393"/>
    <p1510:client id="{70FA4342-6BAD-D787-FC31-6EBF4A4D5481}" v="6" dt="2019-05-13T10:59:36.776"/>
    <p1510:client id="{723542FC-339C-431D-99EB-802872ABDE9A}" v="269" dt="2019-05-13T01:36:52.545"/>
    <p1510:client id="{7F1F6C87-DACE-F04A-07EC-60187AF36248}" v="38" dt="2019-05-13T01:18:00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BBD01-1D30-40B7-B8E5-4B211E65F9E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C035A-4376-4C72-BF4B-F3627F880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C035A-4376-4C72-BF4B-F3627F8806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OrgwbgLiw0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Fundamental Theorem of Calculus 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By: Kianna and Aubrey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A8DE-C2EE-469A-9BFE-3D97B258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World Simulation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627BD-3BA0-443B-A759-D1E615D7C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velocity of Maggie is represented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b="0" dirty="0"/>
                  <a:t> where t represents time and velocity is </a:t>
                </a:r>
                <a:r>
                  <a:rPr lang="en-US" b="0" dirty="0" err="1"/>
                  <a:t>ft</a:t>
                </a:r>
                <a:r>
                  <a:rPr lang="en-US" b="0" dirty="0"/>
                  <a:t>/sec. Find the distance and displacement of Maggie from time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seconds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7627BD-3BA0-443B-A759-D1E615D7C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241D288B-95FA-44E2-A4E3-2BAB34725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p:pic>
        <p:nvPicPr>
          <p:cNvPr id="5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8414188F-BEB9-43B9-B8C1-D3342DA9B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E303-7D82-4513-915F-BA978E2C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Derivative or Integral? </a:t>
            </a:r>
            <a:endParaRPr lang="en-US"/>
          </a:p>
        </p:txBody>
      </p:sp>
      <p:pic>
        <p:nvPicPr>
          <p:cNvPr id="5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9D2E0C6A-2F14-4766-9994-DEAE7325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  <p:pic>
        <p:nvPicPr>
          <p:cNvPr id="7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7EEE8DD3-6A67-4B6B-B2A1-8C607D699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4925AD-1149-475A-9A0A-0D58FEC39D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91" t="32222" r="66289" b="53195"/>
          <a:stretch/>
        </p:blipFill>
        <p:spPr>
          <a:xfrm>
            <a:off x="4976812" y="1851625"/>
            <a:ext cx="2238375" cy="31547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AAA570-89EC-48E9-B1A0-26F873A7AC57}"/>
              </a:ext>
            </a:extLst>
          </p:cNvPr>
          <p:cNvSpPr txBox="1"/>
          <p:nvPr/>
        </p:nvSpPr>
        <p:spPr>
          <a:xfrm>
            <a:off x="7215186" y="2550658"/>
            <a:ext cx="178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Rate of change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D61391-F3D8-4B29-AFB9-56DB79C70C1E}"/>
              </a:ext>
            </a:extLst>
          </p:cNvPr>
          <p:cNvSpPr txBox="1"/>
          <p:nvPr/>
        </p:nvSpPr>
        <p:spPr>
          <a:xfrm>
            <a:off x="2881311" y="4357687"/>
            <a:ext cx="244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Accumulation over time</a:t>
            </a:r>
          </a:p>
        </p:txBody>
      </p:sp>
    </p:spTree>
    <p:extLst>
      <p:ext uri="{BB962C8B-B14F-4D97-AF65-F5344CB8AC3E}">
        <p14:creationId xmlns:p14="http://schemas.microsoft.com/office/powerpoint/2010/main" val="16608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7483-3978-40E6-9B43-653C0B9A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Displacement  </a:t>
            </a:r>
          </a:p>
        </p:txBody>
      </p:sp>
      <p:pic>
        <p:nvPicPr>
          <p:cNvPr id="4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C8B6D759-95C4-470F-8A91-BE2FD950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p:pic>
        <p:nvPicPr>
          <p:cNvPr id="5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8375B8F2-7CD0-40EF-9752-296734C2E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A48524-F66D-4EB8-B6FB-E52A0E776DA6}"/>
                  </a:ext>
                </a:extLst>
              </p:cNvPr>
              <p:cNvSpPr txBox="1"/>
              <p:nvPr/>
            </p:nvSpPr>
            <p:spPr>
              <a:xfrm>
                <a:off x="926025" y="1690688"/>
                <a:ext cx="3311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A48524-F66D-4EB8-B6FB-E52A0E776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5" y="1690688"/>
                <a:ext cx="3229923" cy="276999"/>
              </a:xfrm>
              <a:prstGeom prst="rect">
                <a:avLst/>
              </a:prstGeom>
              <a:blipFill>
                <a:blip r:embed="rId3"/>
                <a:stretch>
                  <a:fillRect l="-1887" t="-434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A8C8842-EFFB-4FE3-8631-51D3727E7F69}"/>
              </a:ext>
            </a:extLst>
          </p:cNvPr>
          <p:cNvSpPr txBox="1"/>
          <p:nvPr/>
        </p:nvSpPr>
        <p:spPr>
          <a:xfrm>
            <a:off x="838200" y="2244149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Displacement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120FDE-60E5-4CC6-AC6C-8ACF4A62E3F7}"/>
                  </a:ext>
                </a:extLst>
              </p:cNvPr>
              <p:cNvSpPr txBox="1"/>
              <p:nvPr/>
            </p:nvSpPr>
            <p:spPr>
              <a:xfrm>
                <a:off x="838200" y="2802078"/>
                <a:ext cx="2045752" cy="857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+10 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120FDE-60E5-4CC6-AC6C-8ACF4A62E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02078"/>
                <a:ext cx="2045752" cy="857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4FE73D-4057-4721-BDAE-E5943F0DB626}"/>
                  </a:ext>
                </a:extLst>
              </p:cNvPr>
              <p:cNvSpPr txBox="1"/>
              <p:nvPr/>
            </p:nvSpPr>
            <p:spPr>
              <a:xfrm>
                <a:off x="615510" y="3848903"/>
                <a:ext cx="249113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4FE73D-4057-4721-BDAE-E5943F0DB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10" y="3848903"/>
                <a:ext cx="2491131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18DFC8-6B91-4143-85FD-50CF4EB4ABE9}"/>
                  </a:ext>
                </a:extLst>
              </p:cNvPr>
              <p:cNvSpPr txBox="1"/>
              <p:nvPr/>
            </p:nvSpPr>
            <p:spPr>
              <a:xfrm>
                <a:off x="548146" y="4749701"/>
                <a:ext cx="6242158" cy="616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(3)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+10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18DFC8-6B91-4143-85FD-50CF4EB4A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46" y="4749701"/>
                <a:ext cx="6242158" cy="6163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E85CCC-D6DF-4549-BEB9-4AB1EEB8860C}"/>
                  </a:ext>
                </a:extLst>
              </p:cNvPr>
              <p:cNvSpPr txBox="1"/>
              <p:nvPr/>
            </p:nvSpPr>
            <p:spPr>
              <a:xfrm>
                <a:off x="548146" y="5662276"/>
                <a:ext cx="1427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=−7.3333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E85CCC-D6DF-4549-BEB9-4AB1EEB88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46" y="5662276"/>
                <a:ext cx="1427507" cy="276999"/>
              </a:xfrm>
              <a:prstGeom prst="rect">
                <a:avLst/>
              </a:prstGeom>
              <a:blipFill>
                <a:blip r:embed="rId7"/>
                <a:stretch>
                  <a:fillRect l="-1709" t="-2222" r="-555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8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17E5-A0D0-421F-8D29-04D853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Distance </a:t>
            </a:r>
          </a:p>
        </p:txBody>
      </p:sp>
      <p:pic>
        <p:nvPicPr>
          <p:cNvPr id="4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57757EF1-6E68-402E-B29C-314F0B3D1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p:pic>
        <p:nvPicPr>
          <p:cNvPr id="6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AA953F99-4963-4055-8436-8DAE3B0C9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63B53B-6350-4463-90AD-F0FA47A0324D}"/>
                  </a:ext>
                </a:extLst>
              </p:cNvPr>
              <p:cNvSpPr txBox="1"/>
              <p:nvPr/>
            </p:nvSpPr>
            <p:spPr>
              <a:xfrm>
                <a:off x="926025" y="1690688"/>
                <a:ext cx="3311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63B53B-6350-4463-90AD-F0FA47A03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5" y="1690688"/>
                <a:ext cx="3229923" cy="276999"/>
              </a:xfrm>
              <a:prstGeom prst="rect">
                <a:avLst/>
              </a:prstGeom>
              <a:blipFill>
                <a:blip r:embed="rId3"/>
                <a:stretch>
                  <a:fillRect l="-1887" t="-434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F49709E-89ED-4C68-A224-C6DE49323112}"/>
              </a:ext>
            </a:extLst>
          </p:cNvPr>
          <p:cNvSpPr txBox="1"/>
          <p:nvPr/>
        </p:nvSpPr>
        <p:spPr>
          <a:xfrm>
            <a:off x="838200" y="2244149"/>
            <a:ext cx="22002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Distance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4DCC8F-5C06-4A01-9EBD-7DC0828A2B36}"/>
                  </a:ext>
                </a:extLst>
              </p:cNvPr>
              <p:cNvSpPr txBox="1"/>
              <p:nvPr/>
            </p:nvSpPr>
            <p:spPr>
              <a:xfrm>
                <a:off x="838200" y="2802078"/>
                <a:ext cx="2074863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4DCC8F-5C06-4A01-9EBD-7DC0828A2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02078"/>
                <a:ext cx="2074863" cy="8330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22A078-1D2E-4F74-8395-9AB6829866C8}"/>
                  </a:ext>
                </a:extLst>
              </p:cNvPr>
              <p:cNvSpPr txBox="1"/>
              <p:nvPr/>
            </p:nvSpPr>
            <p:spPr>
              <a:xfrm>
                <a:off x="838200" y="4633069"/>
                <a:ext cx="5521704" cy="527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22A078-1D2E-4F74-8395-9AB682986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33069"/>
                <a:ext cx="5521704" cy="527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BA43CF-CB69-4987-BCB8-C551C57E7A7B}"/>
                  </a:ext>
                </a:extLst>
              </p:cNvPr>
              <p:cNvSpPr txBox="1"/>
              <p:nvPr/>
            </p:nvSpPr>
            <p:spPr>
              <a:xfrm>
                <a:off x="8197159" y="5797583"/>
                <a:ext cx="1254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=7.9551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BA43CF-CB69-4987-BCB8-C551C57E7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159" y="5797583"/>
                <a:ext cx="1254382" cy="276999"/>
              </a:xfrm>
              <a:prstGeom prst="rect">
                <a:avLst/>
              </a:prstGeom>
              <a:blipFill>
                <a:blip r:embed="rId6"/>
                <a:stretch>
                  <a:fillRect l="-1951" t="-2222" r="-682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E5473F8-78C2-4A69-BDC6-7C18014BCA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188" t="32500" r="29375" b="27500"/>
          <a:stretch/>
        </p:blipFill>
        <p:spPr>
          <a:xfrm>
            <a:off x="6610788" y="1706398"/>
            <a:ext cx="4076700" cy="27432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B9801FB-0C78-4034-8EF9-9ECFD1AB3D9C}"/>
              </a:ext>
            </a:extLst>
          </p:cNvPr>
          <p:cNvSpPr/>
          <p:nvPr/>
        </p:nvSpPr>
        <p:spPr>
          <a:xfrm>
            <a:off x="8078771" y="2894028"/>
            <a:ext cx="179109" cy="17086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412F7-792A-443E-9C20-C5BFB467C025}"/>
              </a:ext>
            </a:extLst>
          </p:cNvPr>
          <p:cNvSpPr txBox="1"/>
          <p:nvPr/>
        </p:nvSpPr>
        <p:spPr>
          <a:xfrm>
            <a:off x="8121237" y="2617412"/>
            <a:ext cx="105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(1.3,0)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11E710-57E8-46A0-A7BD-0787BF66EF42}"/>
                  </a:ext>
                </a:extLst>
              </p:cNvPr>
              <p:cNvSpPr txBox="1"/>
              <p:nvPr/>
            </p:nvSpPr>
            <p:spPr>
              <a:xfrm>
                <a:off x="838200" y="3643923"/>
                <a:ext cx="2876108" cy="834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.3</m:t>
                              </m:r>
                            </m:sub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11E710-57E8-46A0-A7BD-0787BF66E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43923"/>
                <a:ext cx="2876108" cy="834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94C8CB-0B39-4B37-888D-62B1C0766A88}"/>
                  </a:ext>
                </a:extLst>
              </p:cNvPr>
              <p:cNvSpPr txBox="1"/>
              <p:nvPr/>
            </p:nvSpPr>
            <p:spPr>
              <a:xfrm>
                <a:off x="838200" y="5404015"/>
                <a:ext cx="7115538" cy="9859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(1.3)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1.3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+10(1.3)+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+10(1)+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-</a:t>
                </a:r>
              </a:p>
              <a:p>
                <a:r>
                  <a:rPr lang="en-US" dirty="0"/>
                  <a:t>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+10(3)+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(1.3)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1.3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+10(1.3)+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94C8CB-0B39-4B37-888D-62B1C0766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04015"/>
                <a:ext cx="7115538" cy="985911"/>
              </a:xfrm>
              <a:prstGeom prst="rect">
                <a:avLst/>
              </a:prstGeom>
              <a:blipFill>
                <a:blip r:embed="rId9"/>
                <a:stretch>
                  <a:fillRect l="-2057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CF84B86-A63A-44A8-A271-288F8D4E6BC8}"/>
              </a:ext>
            </a:extLst>
          </p:cNvPr>
          <p:cNvSpPr/>
          <p:nvPr/>
        </p:nvSpPr>
        <p:spPr>
          <a:xfrm>
            <a:off x="7550870" y="5520584"/>
            <a:ext cx="527901" cy="2769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A033F-B588-4B45-948A-0E30AD05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FBF00-27C0-4917-B158-2438E380B0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Maggie traveled a distance of 7.9551 ft, but had a displacement of         -7.3333 ft over the course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en-US"/>
                  <a:t> seconds 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FBF00-27C0-4917-B158-2438E380B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F99E780D-5B21-443B-A537-E05EB6740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p:pic>
        <p:nvPicPr>
          <p:cNvPr id="5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E4FFA98B-24D3-47E7-A01E-A2D89024E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C3C789-C54B-4BA0-91E9-87F54F8AE4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88" t="32500" r="29375" b="27500"/>
          <a:stretch/>
        </p:blipFill>
        <p:spPr>
          <a:xfrm>
            <a:off x="957262" y="3433763"/>
            <a:ext cx="4076700" cy="27432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50E6053-41D7-4F0B-AB88-33392069C30A}"/>
              </a:ext>
            </a:extLst>
          </p:cNvPr>
          <p:cNvSpPr/>
          <p:nvPr/>
        </p:nvSpPr>
        <p:spPr>
          <a:xfrm>
            <a:off x="7043738" y="4305300"/>
            <a:ext cx="1976437" cy="133826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6A3EE5-A49A-4DD5-9E2F-4116BBEDFB10}"/>
              </a:ext>
            </a:extLst>
          </p:cNvPr>
          <p:cNvSpPr/>
          <p:nvPr/>
        </p:nvSpPr>
        <p:spPr>
          <a:xfrm>
            <a:off x="8671502" y="4414838"/>
            <a:ext cx="195262" cy="204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2ED83D-F33E-433A-85E4-A95A8B057CF4}"/>
              </a:ext>
            </a:extLst>
          </p:cNvPr>
          <p:cNvSpPr/>
          <p:nvPr/>
        </p:nvSpPr>
        <p:spPr>
          <a:xfrm>
            <a:off x="7571364" y="5520584"/>
            <a:ext cx="195262" cy="204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62F3B-E0C7-4016-B120-D0440D9E0AF7}"/>
              </a:ext>
            </a:extLst>
          </p:cNvPr>
          <p:cNvSpPr txBox="1"/>
          <p:nvPr/>
        </p:nvSpPr>
        <p:spPr>
          <a:xfrm>
            <a:off x="8450486" y="4081298"/>
            <a:ext cx="83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A3C2B-B1ED-459B-9303-CC682A3ED3C6}"/>
              </a:ext>
            </a:extLst>
          </p:cNvPr>
          <p:cNvSpPr txBox="1"/>
          <p:nvPr/>
        </p:nvSpPr>
        <p:spPr>
          <a:xfrm>
            <a:off x="7338818" y="5682734"/>
            <a:ext cx="83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10391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6A62-3949-4DA5-90FE-CE17F651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Citations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5E0D4-23AA-4216-B0EE-DB7F102A2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/>
                <a:ea typeface="+mn-lt"/>
                <a:cs typeface="+mn-lt"/>
              </a:rPr>
              <a:t>Dumaw, Hayden. “The Fundamental Theorem of Calc (FTC) | Humble Calculus Parody (Music Video).” </a:t>
            </a:r>
            <a:r>
              <a:rPr lang="en-US" i="1">
                <a:latin typeface="Times New Roman"/>
                <a:ea typeface="+mn-lt"/>
                <a:cs typeface="+mn-lt"/>
              </a:rPr>
              <a:t>YouTube</a:t>
            </a:r>
            <a:r>
              <a:rPr lang="en-US">
                <a:latin typeface="Times New Roman"/>
                <a:ea typeface="+mn-lt"/>
                <a:cs typeface="+mn-lt"/>
              </a:rPr>
              <a:t>, YouTube, 25 May 2017, www.youtube.com/watch?v=8OrgwbgLiw0.</a:t>
            </a:r>
            <a:endParaRPr lang="en-US">
              <a:latin typeface="Times New Roman"/>
              <a:cs typeface="Calibri" panose="020F0502020204030204"/>
            </a:endParaRPr>
          </a:p>
          <a:p>
            <a:r>
              <a:rPr lang="en-US">
                <a:latin typeface="Times New Roman"/>
                <a:ea typeface="+mn-lt"/>
                <a:cs typeface="+mn-lt"/>
              </a:rPr>
              <a:t>Nave, R. “Derivatives and Integral.” </a:t>
            </a:r>
            <a:r>
              <a:rPr lang="en-US" i="1">
                <a:latin typeface="Times New Roman"/>
                <a:ea typeface="+mn-lt"/>
                <a:cs typeface="+mn-lt"/>
              </a:rPr>
              <a:t>Derivatives and Integrals</a:t>
            </a:r>
            <a:r>
              <a:rPr lang="en-US">
                <a:latin typeface="Times New Roman"/>
                <a:ea typeface="+mn-lt"/>
                <a:cs typeface="+mn-lt"/>
              </a:rPr>
              <a:t>, Georgia State University , hyperphysics.phy-astr.gsu.edu/</a:t>
            </a:r>
            <a:r>
              <a:rPr lang="en-US" err="1">
                <a:latin typeface="Times New Roman"/>
                <a:ea typeface="+mn-lt"/>
                <a:cs typeface="+mn-lt"/>
              </a:rPr>
              <a:t>hbase</a:t>
            </a:r>
            <a:r>
              <a:rPr lang="en-US">
                <a:latin typeface="Times New Roman"/>
                <a:ea typeface="+mn-lt"/>
                <a:cs typeface="+mn-lt"/>
              </a:rPr>
              <a:t>/Math/derint.html.</a:t>
            </a:r>
            <a:endParaRPr lang="en-US">
              <a:latin typeface="Times New Roman"/>
              <a:cs typeface="Calibri"/>
            </a:endParaRPr>
          </a:p>
          <a:p>
            <a:r>
              <a:rPr lang="en-US">
                <a:latin typeface="Times New Roman"/>
                <a:ea typeface="+mn-lt"/>
                <a:cs typeface="+mn-lt"/>
              </a:rPr>
              <a:t>“Integration.” </a:t>
            </a:r>
            <a:r>
              <a:rPr lang="en-US" i="1">
                <a:latin typeface="Times New Roman"/>
                <a:ea typeface="+mn-lt"/>
                <a:cs typeface="+mn-lt"/>
              </a:rPr>
              <a:t>Definite Integrals</a:t>
            </a:r>
            <a:r>
              <a:rPr lang="en-US">
                <a:latin typeface="Times New Roman"/>
                <a:ea typeface="+mn-lt"/>
                <a:cs typeface="+mn-lt"/>
              </a:rPr>
              <a:t>, Math Is Fun, www.mathsisfun.com/calculus/integration-definite.html.</a:t>
            </a:r>
            <a:endParaRPr lang="en-US">
              <a:latin typeface="Times New Roman"/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49CBB6EC-2832-4D50-8744-E53724E68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  <p:pic>
        <p:nvPicPr>
          <p:cNvPr id="7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6C574601-1874-4AB3-9100-8D7DD6950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E69E8-52FE-4B63-AB91-B81318DD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50" y="28234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7200"/>
              <a:t>Thank you for watching!</a:t>
            </a:r>
            <a:r>
              <a:rPr lang="en-US"/>
              <a:t/>
            </a:r>
            <a:br>
              <a:rPr lang="en-US"/>
            </a:br>
            <a:r>
              <a:rPr lang="en-US"/>
              <a:t>		   </a:t>
            </a:r>
            <a:r>
              <a:rPr lang="en-US" sz="4900"/>
              <a:t>Any questions? </a:t>
            </a:r>
          </a:p>
        </p:txBody>
      </p:sp>
      <p:pic>
        <p:nvPicPr>
          <p:cNvPr id="4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82EC2D98-78A2-460C-8650-BD9A4721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p:pic>
        <p:nvPicPr>
          <p:cNvPr id="5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C774EA35-CE20-4CEA-B801-D050F47EE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1338" y="4148984"/>
            <a:ext cx="1212056" cy="103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1C4F9-8563-43F8-8AB5-D588C9CE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Faster Way?</a:t>
            </a:r>
            <a:endParaRPr lang="en-US"/>
          </a:p>
        </p:txBody>
      </p:sp>
      <p:pic>
        <p:nvPicPr>
          <p:cNvPr id="5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E8B9901B-6CA8-4E97-ACBE-06655A2B0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  <p:pic>
        <p:nvPicPr>
          <p:cNvPr id="7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0E05C47A-ACFF-4816-B947-3424863F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6075D6-F769-4809-93A5-8D530A64F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09" t="32639" r="29375" b="27361"/>
          <a:stretch/>
        </p:blipFill>
        <p:spPr>
          <a:xfrm>
            <a:off x="838200" y="2877856"/>
            <a:ext cx="4086226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396D46-2E26-4A7D-B19A-EB8B44E41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09" t="32709" r="29375" b="27292"/>
          <a:stretch/>
        </p:blipFill>
        <p:spPr>
          <a:xfrm>
            <a:off x="7167564" y="2871785"/>
            <a:ext cx="4086226" cy="27432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73859B-DD95-4C85-92BA-0BB00AD8A07F}"/>
              </a:ext>
            </a:extLst>
          </p:cNvPr>
          <p:cNvSpPr/>
          <p:nvPr/>
        </p:nvSpPr>
        <p:spPr>
          <a:xfrm>
            <a:off x="3081844" y="3704155"/>
            <a:ext cx="200025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3F5FAD-ADDC-4191-8E70-32266C8E48BF}"/>
              </a:ext>
            </a:extLst>
          </p:cNvPr>
          <p:cNvSpPr/>
          <p:nvPr/>
        </p:nvSpPr>
        <p:spPr>
          <a:xfrm>
            <a:off x="3282376" y="3665600"/>
            <a:ext cx="200025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B5AEA-8904-4FE7-982B-355AB2DDEB3A}"/>
              </a:ext>
            </a:extLst>
          </p:cNvPr>
          <p:cNvSpPr/>
          <p:nvPr/>
        </p:nvSpPr>
        <p:spPr>
          <a:xfrm>
            <a:off x="3494592" y="3829049"/>
            <a:ext cx="219075" cy="423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91369F-2F55-4844-B0B3-CBF841B50D05}"/>
              </a:ext>
            </a:extLst>
          </p:cNvPr>
          <p:cNvSpPr/>
          <p:nvPr/>
        </p:nvSpPr>
        <p:spPr>
          <a:xfrm>
            <a:off x="3714207" y="4024271"/>
            <a:ext cx="195264" cy="233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945C3F-CC3A-47D3-8C9A-3611D7E27AB7}"/>
              </a:ext>
            </a:extLst>
          </p:cNvPr>
          <p:cNvSpPr/>
          <p:nvPr/>
        </p:nvSpPr>
        <p:spPr>
          <a:xfrm>
            <a:off x="3910011" y="4068888"/>
            <a:ext cx="195264" cy="190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9EBB41-786E-4043-920B-0F62156C3538}"/>
              </a:ext>
            </a:extLst>
          </p:cNvPr>
          <p:cNvSpPr/>
          <p:nvPr/>
        </p:nvSpPr>
        <p:spPr>
          <a:xfrm>
            <a:off x="4083486" y="3919538"/>
            <a:ext cx="195264" cy="33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FB378-5612-409E-A6A7-89A0A21DFE30}"/>
              </a:ext>
            </a:extLst>
          </p:cNvPr>
          <p:cNvSpPr txBox="1"/>
          <p:nvPr/>
        </p:nvSpPr>
        <p:spPr>
          <a:xfrm>
            <a:off x="1633536" y="2423880"/>
            <a:ext cx="262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Rectangles or  Trapezoids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FD92BC-41E3-4F89-99DE-C574CD4BEF7C}"/>
              </a:ext>
            </a:extLst>
          </p:cNvPr>
          <p:cNvSpPr txBox="1"/>
          <p:nvPr/>
        </p:nvSpPr>
        <p:spPr>
          <a:xfrm>
            <a:off x="8003383" y="2146881"/>
            <a:ext cx="241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Fundamental Theorem of Calc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5207F07-9524-4657-A789-BFA38DACF917}"/>
              </a:ext>
            </a:extLst>
          </p:cNvPr>
          <p:cNvSpPr/>
          <p:nvPr/>
        </p:nvSpPr>
        <p:spPr>
          <a:xfrm>
            <a:off x="5323106" y="4098553"/>
            <a:ext cx="1445777" cy="337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0F5C-B3CE-4417-9AF2-DA2BB65D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Formal Definition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887A-15B8-40FD-B3D0-728A1BC88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If f is an integrable function and if                                , then              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                                     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                                    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CDD9C47-44C9-4159-A709-B72F21F4D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30" t="34199" r="45928" b="60880"/>
          <a:stretch/>
        </p:blipFill>
        <p:spPr>
          <a:xfrm>
            <a:off x="5888966" y="1658366"/>
            <a:ext cx="2358386" cy="684231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2935E70-E012-4F24-9809-8242ED6C7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72" t="42912" r="43534" b="48276"/>
          <a:stretch/>
        </p:blipFill>
        <p:spPr>
          <a:xfrm>
            <a:off x="842514" y="2284042"/>
            <a:ext cx="3004478" cy="1077385"/>
          </a:xfrm>
          <a:prstGeom prst="rect">
            <a:avLst/>
          </a:prstGeom>
        </p:spPr>
      </p:pic>
      <p:pic>
        <p:nvPicPr>
          <p:cNvPr id="8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4602D2EB-02F3-4178-A5F4-8E27A7239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p:pic>
        <p:nvPicPr>
          <p:cNvPr id="10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B39FDDC9-8C80-47C2-B044-52995AD15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1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10A70-6990-47F8-A01F-4CBF0C17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Informal Definition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F95FD-84F4-40B4-9142-263EE418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Evaluating definite integrals</a:t>
            </a:r>
          </a:p>
          <a:p>
            <a:pPr lvl="1"/>
            <a:r>
              <a:rPr lang="en-US">
                <a:cs typeface="Calibri"/>
              </a:rPr>
              <a:t>Accumulation under a curve to the x axis</a:t>
            </a:r>
          </a:p>
          <a:p>
            <a:pPr lvl="1"/>
            <a:r>
              <a:rPr lang="en-US">
                <a:cs typeface="Calibri"/>
              </a:rPr>
              <a:t>Subtracting the upper boundary by the </a:t>
            </a:r>
            <a:r>
              <a:rPr lang="en-US" smtClean="0">
                <a:cs typeface="Calibri"/>
              </a:rPr>
              <a:t>lower </a:t>
            </a:r>
            <a:r>
              <a:rPr lang="en-US">
                <a:cs typeface="Calibri"/>
              </a:rPr>
              <a:t>boundary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2FEB7357-704A-44EC-8019-DBC1E0F4B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p:pic>
        <p:nvPicPr>
          <p:cNvPr id="7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BAF9AD13-08C1-434B-98B1-F19A52A9A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3EDB1EB-27B0-4AF2-833C-3D1F90A5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954" y="3249197"/>
            <a:ext cx="3180091" cy="26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56C9-9FA3-453E-9F83-BD6F45D6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Conceptual Meeting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7555-A26B-4209-89A0-8FEB6C47F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Establishes the inverse relationship between derivatives and integrals</a:t>
            </a:r>
          </a:p>
          <a:p>
            <a:r>
              <a:rPr lang="en-US">
                <a:cs typeface="Calibri"/>
              </a:rPr>
              <a:t>Gives an easy way to evaluate definite integrals</a:t>
            </a:r>
          </a:p>
        </p:txBody>
      </p:sp>
      <p:pic>
        <p:nvPicPr>
          <p:cNvPr id="5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D0C557D2-A4A8-45F0-AB43-FCB130B09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  <p:pic>
        <p:nvPicPr>
          <p:cNvPr id="7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FF0B202E-B945-4833-9C5C-C2B7AFDDE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9319A089-AE79-4475-806D-B020AAD32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48" y="3554316"/>
            <a:ext cx="4350706" cy="25126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4050BB-201E-4FD2-945B-7049697C5FDF}"/>
              </a:ext>
            </a:extLst>
          </p:cNvPr>
          <p:cNvSpPr/>
          <p:nvPr/>
        </p:nvSpPr>
        <p:spPr>
          <a:xfrm>
            <a:off x="5095874" y="4190999"/>
            <a:ext cx="1023350" cy="918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BD6C43-128F-479F-9CC9-B13DEFE86A80}"/>
              </a:ext>
            </a:extLst>
          </p:cNvPr>
          <p:cNvSpPr/>
          <p:nvPr/>
        </p:nvSpPr>
        <p:spPr>
          <a:xfrm>
            <a:off x="7258049" y="4190999"/>
            <a:ext cx="1023350" cy="107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7B4BA5-938D-4682-88F7-CEDCBED4EF39}"/>
              </a:ext>
            </a:extLst>
          </p:cNvPr>
          <p:cNvSpPr/>
          <p:nvPr/>
        </p:nvSpPr>
        <p:spPr>
          <a:xfrm>
            <a:off x="7429499" y="4333874"/>
            <a:ext cx="1023350" cy="107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27EA6-FE39-4E03-ABE8-C304D8A9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Example Question </a:t>
            </a:r>
            <a:endParaRPr lang="en-US"/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56878AB-E0B3-4062-9A24-A55BD9F95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34" t="32772" r="29122" b="27160"/>
          <a:stretch/>
        </p:blipFill>
        <p:spPr>
          <a:xfrm>
            <a:off x="7519988" y="3400351"/>
            <a:ext cx="3711640" cy="2493825"/>
          </a:xfrm>
          <a:prstGeom prst="rect">
            <a:avLst/>
          </a:prstGeom>
        </p:spPr>
      </p:pic>
      <p:pic>
        <p:nvPicPr>
          <p:cNvPr id="5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656162D6-D79D-4A2C-9FBE-751B6FDF2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  <p:pic>
        <p:nvPicPr>
          <p:cNvPr id="7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9ADBD78E-FB05-4636-A082-84D9CE1F2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8D6BB2-4F4A-4166-A418-113062EC1164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65035" cy="857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8D6BB2-4F4A-4166-A418-113062EC1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65035" cy="857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A5206A-17B2-4B06-9532-0A6E6E667CE1}"/>
                  </a:ext>
                </a:extLst>
              </p:cNvPr>
              <p:cNvSpPr txBox="1"/>
              <p:nvPr/>
            </p:nvSpPr>
            <p:spPr>
              <a:xfrm>
                <a:off x="3174207" y="1776651"/>
                <a:ext cx="1202637" cy="857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A5206A-17B2-4B06-9532-0A6E6E667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207" y="1776651"/>
                <a:ext cx="1202637" cy="857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E7E34-9D08-480B-90E1-1AAF0460986B}"/>
                  </a:ext>
                </a:extLst>
              </p:cNvPr>
              <p:cNvSpPr txBox="1"/>
              <p:nvPr/>
            </p:nvSpPr>
            <p:spPr>
              <a:xfrm>
                <a:off x="5619330" y="1945220"/>
                <a:ext cx="121405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5E7E34-9D08-480B-90E1-1AAF04609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30" y="1945220"/>
                <a:ext cx="1214050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573BF3-3755-4EF0-BF44-ED7C62E7EEBA}"/>
                  </a:ext>
                </a:extLst>
              </p:cNvPr>
              <p:cNvSpPr txBox="1"/>
              <p:nvPr/>
            </p:nvSpPr>
            <p:spPr>
              <a:xfrm>
                <a:off x="2429533" y="2066921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573BF3-3755-4EF0-BF44-ED7C62E7E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533" y="2066921"/>
                <a:ext cx="246862" cy="276999"/>
              </a:xfrm>
              <a:prstGeom prst="rect">
                <a:avLst/>
              </a:prstGeom>
              <a:blipFill>
                <a:blip r:embed="rId7"/>
                <a:stretch>
                  <a:fillRect l="-150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260470-B863-44C1-BC5F-DD2BA2E9A3AC}"/>
                  </a:ext>
                </a:extLst>
              </p:cNvPr>
              <p:cNvSpPr txBox="1"/>
              <p:nvPr/>
            </p:nvSpPr>
            <p:spPr>
              <a:xfrm>
                <a:off x="4874656" y="2071401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260470-B863-44C1-BC5F-DD2BA2E9A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656" y="2071401"/>
                <a:ext cx="246862" cy="276999"/>
              </a:xfrm>
              <a:prstGeom prst="rect">
                <a:avLst/>
              </a:prstGeom>
              <a:blipFill>
                <a:blip r:embed="rId8"/>
                <a:stretch>
                  <a:fillRect l="-150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D75101-D96E-4816-A2F1-11F234EE3A4B}"/>
                  </a:ext>
                </a:extLst>
              </p:cNvPr>
              <p:cNvSpPr txBox="1"/>
              <p:nvPr/>
            </p:nvSpPr>
            <p:spPr>
              <a:xfrm>
                <a:off x="824984" y="3152001"/>
                <a:ext cx="479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𝐹𝑇𝐶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D75101-D96E-4816-A2F1-11F234EE3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84" y="3152001"/>
                <a:ext cx="479811" cy="276999"/>
              </a:xfrm>
              <a:prstGeom prst="rect">
                <a:avLst/>
              </a:prstGeom>
              <a:blipFill>
                <a:blip r:embed="rId9"/>
                <a:stretch>
                  <a:fillRect l="-10127" r="-1012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47399A-3A19-4629-BE93-699C84272E19}"/>
                  </a:ext>
                </a:extLst>
              </p:cNvPr>
              <p:cNvSpPr txBox="1"/>
              <p:nvPr/>
            </p:nvSpPr>
            <p:spPr>
              <a:xfrm>
                <a:off x="1656373" y="3147620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47399A-3A19-4629-BE93-699C84272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373" y="3147620"/>
                <a:ext cx="246862" cy="276999"/>
              </a:xfrm>
              <a:prstGeom prst="rect">
                <a:avLst/>
              </a:prstGeom>
              <a:blipFill>
                <a:blip r:embed="rId7"/>
                <a:stretch>
                  <a:fillRect l="-150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23F443-FDAF-4169-AF8B-EE2588A0F859}"/>
                  </a:ext>
                </a:extLst>
              </p:cNvPr>
              <p:cNvSpPr txBox="1"/>
              <p:nvPr/>
            </p:nvSpPr>
            <p:spPr>
              <a:xfrm>
                <a:off x="2429533" y="2977925"/>
                <a:ext cx="2807115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23F443-FDAF-4169-AF8B-EE2588A0F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533" y="2977925"/>
                <a:ext cx="2807115" cy="6163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80DB3C-AB59-4B92-B20D-2DB22573F862}"/>
                  </a:ext>
                </a:extLst>
              </p:cNvPr>
              <p:cNvSpPr txBox="1"/>
              <p:nvPr/>
            </p:nvSpPr>
            <p:spPr>
              <a:xfrm>
                <a:off x="5522284" y="3147620"/>
                <a:ext cx="14081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=2.7974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80DB3C-AB59-4B92-B20D-2DB22573F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284" y="3147620"/>
                <a:ext cx="1408141" cy="276999"/>
              </a:xfrm>
              <a:prstGeom prst="rect">
                <a:avLst/>
              </a:prstGeom>
              <a:blipFill>
                <a:blip r:embed="rId11"/>
                <a:stretch>
                  <a:fillRect l="-1732" t="-4348" r="-129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B5A5107-1B73-4814-812D-0C025EE8700E}"/>
              </a:ext>
            </a:extLst>
          </p:cNvPr>
          <p:cNvSpPr/>
          <p:nvPr/>
        </p:nvSpPr>
        <p:spPr>
          <a:xfrm>
            <a:off x="742950" y="1633538"/>
            <a:ext cx="1300163" cy="110966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57EFD9-96F4-4110-9FC4-A5F504E09CB7}"/>
              </a:ext>
            </a:extLst>
          </p:cNvPr>
          <p:cNvSpPr/>
          <p:nvPr/>
        </p:nvSpPr>
        <p:spPr>
          <a:xfrm>
            <a:off x="3100518" y="1650588"/>
            <a:ext cx="1300163" cy="110966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4DA97-A571-4AA4-9AA8-DC36D2AEE2D8}"/>
              </a:ext>
            </a:extLst>
          </p:cNvPr>
          <p:cNvSpPr/>
          <p:nvPr/>
        </p:nvSpPr>
        <p:spPr>
          <a:xfrm>
            <a:off x="5576272" y="1690688"/>
            <a:ext cx="1300163" cy="110966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D73D74-6FBA-4CF7-8537-168D729239AF}"/>
              </a:ext>
            </a:extLst>
          </p:cNvPr>
          <p:cNvSpPr/>
          <p:nvPr/>
        </p:nvSpPr>
        <p:spPr>
          <a:xfrm>
            <a:off x="742950" y="3088278"/>
            <a:ext cx="723470" cy="3956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73E619-8187-42C0-A9CE-D1ABAA8756ED}"/>
              </a:ext>
            </a:extLst>
          </p:cNvPr>
          <p:cNvSpPr/>
          <p:nvPr/>
        </p:nvSpPr>
        <p:spPr>
          <a:xfrm>
            <a:off x="2226294" y="2919218"/>
            <a:ext cx="3213592" cy="83558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7646D-805C-4BB7-BC31-1EE16EB2822A}"/>
              </a:ext>
            </a:extLst>
          </p:cNvPr>
          <p:cNvSpPr/>
          <p:nvPr/>
        </p:nvSpPr>
        <p:spPr>
          <a:xfrm>
            <a:off x="5762945" y="3088278"/>
            <a:ext cx="1167480" cy="3956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A70C5-389C-4C07-91AF-0A0A91EE839E}"/>
              </a:ext>
            </a:extLst>
          </p:cNvPr>
          <p:cNvSpPr txBox="1"/>
          <p:nvPr/>
        </p:nvSpPr>
        <p:spPr>
          <a:xfrm>
            <a:off x="8105775" y="1948065"/>
            <a:ext cx="2540065" cy="1200329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The units are squared because FTC calculates the accumulation under the curve (area)</a:t>
            </a: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697463D1-AB3A-4148-8548-02900E77266E}"/>
              </a:ext>
            </a:extLst>
          </p:cNvPr>
          <p:cNvSpPr/>
          <p:nvPr/>
        </p:nvSpPr>
        <p:spPr>
          <a:xfrm rot="19514516">
            <a:off x="7051813" y="2880943"/>
            <a:ext cx="1018025" cy="199457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B2EFEF6B-2576-4981-A332-9116C677B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p:pic>
        <p:nvPicPr>
          <p:cNvPr id="7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3C9DE62C-B3BF-4C4D-8FA9-CA54E2DB5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F2CB3008-3629-42D2-90C2-26136D4B16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34834" y="1988344"/>
            <a:ext cx="5122332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062C-1238-44A5-803F-7D05410C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Handout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EB54-D202-4181-AAB5-E42CECF3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Solve the definite integral on the handout and flip your paper over when you are done</a:t>
            </a:r>
          </a:p>
        </p:txBody>
      </p:sp>
      <p:pic>
        <p:nvPicPr>
          <p:cNvPr id="5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9E872C10-61C5-4924-8944-1AC2078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p:pic>
        <p:nvPicPr>
          <p:cNvPr id="7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E9A6F812-B2D4-4514-85D3-DBF468BCF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453E-032D-4957-B540-EF26BBD9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Solution</a:t>
            </a:r>
            <a:endParaRPr lang="en-US"/>
          </a:p>
        </p:txBody>
      </p:sp>
      <p:pic>
        <p:nvPicPr>
          <p:cNvPr id="5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B50CA35A-6386-4C52-AF1A-00BC90C7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805" y="-134655"/>
            <a:ext cx="2743200" cy="2743200"/>
          </a:xfrm>
          <a:prstGeom prst="rect">
            <a:avLst/>
          </a:prstGeom>
        </p:spPr>
      </p:pic>
      <p:pic>
        <p:nvPicPr>
          <p:cNvPr id="7" name="Picture 8" descr="A vase filled with flowers sitting on a yellow flower&#10;&#10;Description generated with very high confidence">
            <a:extLst>
              <a:ext uri="{FF2B5EF4-FFF2-40B4-BE49-F238E27FC236}">
                <a16:creationId xmlns:a16="http://schemas.microsoft.com/office/drawing/2014/main" id="{55B00408-0C71-408E-B81F-4EB381B24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51541" y="4148984"/>
            <a:ext cx="274320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266A05-FF10-4ECC-B370-52DF50A0559A}"/>
                  </a:ext>
                </a:extLst>
              </p:cNvPr>
              <p:cNvSpPr txBox="1"/>
              <p:nvPr/>
            </p:nvSpPr>
            <p:spPr>
              <a:xfrm>
                <a:off x="838200" y="1594470"/>
                <a:ext cx="1664430" cy="836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ra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266A05-FF10-4ECC-B370-52DF50A05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94470"/>
                <a:ext cx="1664430" cy="836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070F82-7539-4CF6-8D0B-05E1DD41477D}"/>
                  </a:ext>
                </a:extLst>
              </p:cNvPr>
              <p:cNvSpPr txBox="1"/>
              <p:nvPr/>
            </p:nvSpPr>
            <p:spPr>
              <a:xfrm>
                <a:off x="3293269" y="1594470"/>
                <a:ext cx="1898981" cy="836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+9)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070F82-7539-4CF6-8D0B-05E1DD414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269" y="1594470"/>
                <a:ext cx="1898981" cy="836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06B44C-D855-4EED-A98D-B776767049C5}"/>
                  </a:ext>
                </a:extLst>
              </p:cNvPr>
              <p:cNvSpPr txBox="1"/>
              <p:nvPr/>
            </p:nvSpPr>
            <p:spPr>
              <a:xfrm>
                <a:off x="2861401" y="1872617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06B44C-D855-4EED-A98D-B77676704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01" y="1872617"/>
                <a:ext cx="246862" cy="276999"/>
              </a:xfrm>
              <a:prstGeom prst="rect">
                <a:avLst/>
              </a:prstGeom>
              <a:blipFill>
                <a:blip r:embed="rId5"/>
                <a:stretch>
                  <a:fillRect l="-12195"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E367F6-2547-43E2-80B7-7877B3076933}"/>
                  </a:ext>
                </a:extLst>
              </p:cNvPr>
              <p:cNvSpPr txBox="1"/>
              <p:nvPr/>
            </p:nvSpPr>
            <p:spPr>
              <a:xfrm>
                <a:off x="838200" y="2932241"/>
                <a:ext cx="120385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US" b="0"/>
              </a:p>
              <a:p>
                <a:r>
                  <a:rPr lang="en-US"/>
                  <a:t>du = 5*dx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E367F6-2547-43E2-80B7-7877B3076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32241"/>
                <a:ext cx="1203856" cy="553998"/>
              </a:xfrm>
              <a:prstGeom prst="rect">
                <a:avLst/>
              </a:prstGeom>
              <a:blipFill>
                <a:blip r:embed="rId6"/>
                <a:stretch>
                  <a:fillRect l="-12183" r="-2030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3B042C-4DAC-4C6F-A940-27A772BB16F9}"/>
                  </a:ext>
                </a:extLst>
              </p:cNvPr>
              <p:cNvSpPr/>
              <p:nvPr/>
            </p:nvSpPr>
            <p:spPr>
              <a:xfrm>
                <a:off x="628591" y="3809935"/>
                <a:ext cx="1559914" cy="929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3B042C-4DAC-4C6F-A940-27A772BB1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91" y="3809935"/>
                <a:ext cx="1559914" cy="9292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60089B-242C-4C1A-A708-5925956D7D31}"/>
                  </a:ext>
                </a:extLst>
              </p:cNvPr>
              <p:cNvSpPr txBox="1"/>
              <p:nvPr/>
            </p:nvSpPr>
            <p:spPr>
              <a:xfrm>
                <a:off x="2559844" y="4014349"/>
                <a:ext cx="246298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60089B-242C-4C1A-A708-5925956D7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844" y="4014349"/>
                <a:ext cx="2462982" cy="5204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7552FC-09D9-4084-A3BA-743FCF741E5B}"/>
                  </a:ext>
                </a:extLst>
              </p:cNvPr>
              <p:cNvSpPr txBox="1"/>
              <p:nvPr/>
            </p:nvSpPr>
            <p:spPr>
              <a:xfrm>
                <a:off x="5394165" y="4014349"/>
                <a:ext cx="2379177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+9)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7552FC-09D9-4084-A3BA-743FCF741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165" y="4014349"/>
                <a:ext cx="2379177" cy="5204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D9A4AB-B3E0-4DBD-BE07-73EFF47A0C23}"/>
                  </a:ext>
                </a:extLst>
              </p:cNvPr>
              <p:cNvSpPr txBox="1"/>
              <p:nvPr/>
            </p:nvSpPr>
            <p:spPr>
              <a:xfrm>
                <a:off x="754856" y="5263530"/>
                <a:ext cx="479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𝐹𝑇𝐶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D9A4AB-B3E0-4DBD-BE07-73EFF47A0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56" y="5263530"/>
                <a:ext cx="479811" cy="276999"/>
              </a:xfrm>
              <a:prstGeom prst="rect">
                <a:avLst/>
              </a:prstGeom>
              <a:blipFill>
                <a:blip r:embed="rId10"/>
                <a:stretch>
                  <a:fillRect l="-11392" r="-886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F77A44-2C0B-4E09-BBB0-288D3C48BCE0}"/>
                  </a:ext>
                </a:extLst>
              </p:cNvPr>
              <p:cNvSpPr txBox="1"/>
              <p:nvPr/>
            </p:nvSpPr>
            <p:spPr>
              <a:xfrm>
                <a:off x="1854298" y="5042778"/>
                <a:ext cx="4744953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(15)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+9)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(12)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+9)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F77A44-2C0B-4E09-BBB0-288D3C48B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98" y="5042778"/>
                <a:ext cx="4744953" cy="6163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9DC155-E2F4-42F8-99A0-46A216102E4F}"/>
                  </a:ext>
                </a:extLst>
              </p:cNvPr>
              <p:cNvSpPr txBox="1"/>
              <p:nvPr/>
            </p:nvSpPr>
            <p:spPr>
              <a:xfrm>
                <a:off x="1414094" y="5263530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9DC155-E2F4-42F8-99A0-46A216102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094" y="5263530"/>
                <a:ext cx="246862" cy="276999"/>
              </a:xfrm>
              <a:prstGeom prst="rect">
                <a:avLst/>
              </a:prstGeom>
              <a:blipFill>
                <a:blip r:embed="rId12"/>
                <a:stretch>
                  <a:fillRect l="-150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05D3CF-B16A-4F1A-93DB-EEF795940573}"/>
                  </a:ext>
                </a:extLst>
              </p:cNvPr>
              <p:cNvSpPr txBox="1"/>
              <p:nvPr/>
            </p:nvSpPr>
            <p:spPr>
              <a:xfrm>
                <a:off x="6583753" y="5263530"/>
                <a:ext cx="1536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=26.2288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05D3CF-B16A-4F1A-93DB-EEF795940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53" y="5263530"/>
                <a:ext cx="1536383" cy="276999"/>
              </a:xfrm>
              <a:prstGeom prst="rect">
                <a:avLst/>
              </a:prstGeom>
              <a:blipFill>
                <a:blip r:embed="rId13"/>
                <a:stretch>
                  <a:fillRect l="-1190" t="-4348" r="-158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0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29</TotalTime>
  <Words>252</Words>
  <Application>Microsoft Office PowerPoint</Application>
  <PresentationFormat>Widescreen</PresentationFormat>
  <Paragraphs>74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Fundamental Theorem of Calculus </vt:lpstr>
      <vt:lpstr>Faster Way?</vt:lpstr>
      <vt:lpstr>Formal Definition </vt:lpstr>
      <vt:lpstr>Informal Definition</vt:lpstr>
      <vt:lpstr>Conceptual Meeting </vt:lpstr>
      <vt:lpstr>Example Question </vt:lpstr>
      <vt:lpstr>PowerPoint Presentation</vt:lpstr>
      <vt:lpstr>Handout </vt:lpstr>
      <vt:lpstr>Solution</vt:lpstr>
      <vt:lpstr>Real World Simulation </vt:lpstr>
      <vt:lpstr>Derivative or Integral? </vt:lpstr>
      <vt:lpstr>Solution: Displacement  </vt:lpstr>
      <vt:lpstr>Solution: Distance </vt:lpstr>
      <vt:lpstr>What does this mean?</vt:lpstr>
      <vt:lpstr>Citations </vt:lpstr>
      <vt:lpstr>Thank you for watching!      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Aubrey Rupert</dc:creator>
  <cp:lastModifiedBy>Aubrey Rupert</cp:lastModifiedBy>
  <cp:revision>7</cp:revision>
  <dcterms:created xsi:type="dcterms:W3CDTF">2013-07-15T20:26:40Z</dcterms:created>
  <dcterms:modified xsi:type="dcterms:W3CDTF">2019-05-14T11:32:59Z</dcterms:modified>
</cp:coreProperties>
</file>