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1471e97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1471e97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76c2e06a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76c2e06a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1471e97a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1471e97a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77231828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77231828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1471e97a7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1471e97a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77231828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77231828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1471e97a7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1471e97a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1471e97a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1471e97a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1471e97a7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1471e97a7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a08ae64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a08ae64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1471e97a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1471e97a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76c2e06a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76c2e06a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39412002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4943831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34339215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1">
          <a:blip r:embed="rId2"/>
          <a:srcRect/>
          <a:stretch>
            <a:fillRect t="-16000" b="-16000"/>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7865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25334696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12245790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2822620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132974443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37519998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46231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3392606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129812793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586B75A-687E-405C-8A0B-8D00578BA2C3}" type="datetimeFigureOut">
              <a:rPr lang="en-US" dirty="0"/>
              <a:pPr/>
              <a:t>5/17/2019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a:t>‹#›</a:t>
            </a:fld>
            <a:endParaRPr lang="en"/>
          </a:p>
        </p:txBody>
      </p:sp>
    </p:spTree>
    <p:extLst>
      <p:ext uri="{BB962C8B-B14F-4D97-AF65-F5344CB8AC3E}">
        <p14:creationId xmlns:p14="http://schemas.microsoft.com/office/powerpoint/2010/main" val="33444667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B329-C8AC-4886-8F30-F69B1AC4BAB7}"/>
              </a:ext>
            </a:extLst>
          </p:cNvPr>
          <p:cNvSpPr>
            <a:spLocks noGrp="1"/>
          </p:cNvSpPr>
          <p:nvPr>
            <p:ph type="ctrTitle"/>
          </p:nvPr>
        </p:nvSpPr>
        <p:spPr/>
        <p:txBody>
          <a:bodyPr/>
          <a:lstStyle/>
          <a:p>
            <a:r>
              <a:rPr lang="en-US" dirty="0">
                <a:cs typeface="Calibri Light"/>
              </a:rPr>
              <a:t>Mean Value Theorem for Derivatives</a:t>
            </a:r>
            <a:endParaRPr lang="en-US" dirty="0"/>
          </a:p>
        </p:txBody>
      </p:sp>
      <p:sp>
        <p:nvSpPr>
          <p:cNvPr id="3" name="Subtitle 2">
            <a:extLst>
              <a:ext uri="{FF2B5EF4-FFF2-40B4-BE49-F238E27FC236}">
                <a16:creationId xmlns:a16="http://schemas.microsoft.com/office/drawing/2014/main" id="{6A9E2FE7-DAEE-44A1-A169-D498A12F7917}"/>
              </a:ext>
            </a:extLst>
          </p:cNvPr>
          <p:cNvSpPr>
            <a:spLocks noGrp="1"/>
          </p:cNvSpPr>
          <p:nvPr>
            <p:ph type="subTitle" idx="1"/>
          </p:nvPr>
        </p:nvSpPr>
        <p:spPr/>
        <p:txBody>
          <a:bodyPr vert="horz" lIns="91440" tIns="45720" rIns="91440" bIns="45720" rtlCol="0" anchor="t">
            <a:normAutofit/>
          </a:bodyPr>
          <a:lstStyle/>
          <a:p>
            <a:r>
              <a:rPr lang="en-US" dirty="0">
                <a:cs typeface="Calibri"/>
              </a:rPr>
              <a:t>Skyler and Alina</a:t>
            </a:r>
            <a:endParaRPr lang="en-US" dirty="0"/>
          </a:p>
        </p:txBody>
      </p:sp>
    </p:spTree>
    <p:extLst>
      <p:ext uri="{BB962C8B-B14F-4D97-AF65-F5344CB8AC3E}">
        <p14:creationId xmlns:p14="http://schemas.microsoft.com/office/powerpoint/2010/main" val="370539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8135-B578-4581-9A06-D2FB048011F6}"/>
              </a:ext>
            </a:extLst>
          </p:cNvPr>
          <p:cNvSpPr>
            <a:spLocks noGrp="1"/>
          </p:cNvSpPr>
          <p:nvPr>
            <p:ph type="title"/>
          </p:nvPr>
        </p:nvSpPr>
        <p:spPr/>
        <p:txBody>
          <a:bodyPr/>
          <a:lstStyle/>
          <a:p>
            <a:r>
              <a:rPr lang="en-US" dirty="0">
                <a:cs typeface="Calibri Light"/>
              </a:rPr>
              <a:t>Application of MTV cont. </a:t>
            </a:r>
            <a:endParaRPr lang="en-US" dirty="0"/>
          </a:p>
        </p:txBody>
      </p:sp>
      <p:sp>
        <p:nvSpPr>
          <p:cNvPr id="3" name="Content Placeholder 2">
            <a:extLst>
              <a:ext uri="{FF2B5EF4-FFF2-40B4-BE49-F238E27FC236}">
                <a16:creationId xmlns:a16="http://schemas.microsoft.com/office/drawing/2014/main" id="{17A6243E-F82A-4657-BA9A-C3462023DFCE}"/>
              </a:ext>
            </a:extLst>
          </p:cNvPr>
          <p:cNvSpPr>
            <a:spLocks noGrp="1"/>
          </p:cNvSpPr>
          <p:nvPr>
            <p:ph idx="1"/>
          </p:nvPr>
        </p:nvSpPr>
        <p:spPr/>
        <p:txBody>
          <a:bodyPr vert="horz" lIns="91440" tIns="45720" rIns="91440" bIns="45720" rtlCol="0" anchor="t">
            <a:normAutofit lnSpcReduction="10000"/>
          </a:bodyPr>
          <a:lstStyle/>
          <a:p>
            <a:pPr>
              <a:buNone/>
            </a:pPr>
            <a:r>
              <a:rPr lang="en-US" dirty="0">
                <a:ea typeface="+mn-lt"/>
                <a:cs typeface="+mn-lt"/>
              </a:rPr>
              <a:t>70 mph is the slope of the secant line; therefore it is also the slope of the tangent line. There will be a point between a and b that the speed will be 70 mph.</a:t>
            </a:r>
          </a:p>
          <a:p>
            <a:pPr>
              <a:buNone/>
            </a:pPr>
            <a:br>
              <a:rPr lang="en-US" dirty="0"/>
            </a:br>
            <a:br>
              <a:rPr lang="en-US" dirty="0"/>
            </a:br>
            <a:endParaRPr lang="en-US" dirty="0"/>
          </a:p>
          <a:p>
            <a:pPr>
              <a:buNone/>
            </a:pPr>
            <a:r>
              <a:rPr lang="en-US" dirty="0">
                <a:ea typeface="+mn-lt"/>
                <a:cs typeface="+mn-lt"/>
              </a:rPr>
              <a:t>Because the mean value theorem states that the slope of the secant line is equal to the slope of the tangent line, it is known that c will equal 70 at some point between a and b.</a:t>
            </a:r>
            <a:endParaRPr lang="en-US" dirty="0"/>
          </a:p>
          <a:p>
            <a:pPr>
              <a:buNone/>
            </a:pPr>
            <a:br>
              <a:rPr lang="en-US" dirty="0"/>
            </a:br>
            <a:endParaRPr lang="en-US" dirty="0"/>
          </a:p>
          <a:p>
            <a:pPr marL="0" indent="0">
              <a:buNone/>
            </a:pPr>
            <a:endParaRPr lang="en-US" dirty="0">
              <a:cs typeface="Calibri" panose="020F0502020204030204"/>
            </a:endParaRPr>
          </a:p>
        </p:txBody>
      </p:sp>
      <p:sp>
        <p:nvSpPr>
          <p:cNvPr id="4" name="Slide Number Placeholder 3">
            <a:extLst>
              <a:ext uri="{FF2B5EF4-FFF2-40B4-BE49-F238E27FC236}">
                <a16:creationId xmlns:a16="http://schemas.microsoft.com/office/drawing/2014/main" id="{418CE206-A7AB-484C-918F-A744418CBE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a:t>10</a:t>
            </a:fld>
            <a:endParaRPr lang="en"/>
          </a:p>
        </p:txBody>
      </p:sp>
      <p:pic>
        <p:nvPicPr>
          <p:cNvPr id="11" name="Picture 11" descr="A screenshot of a social media post&#10;&#10;Description generated with very high confidence">
            <a:extLst>
              <a:ext uri="{FF2B5EF4-FFF2-40B4-BE49-F238E27FC236}">
                <a16:creationId xmlns:a16="http://schemas.microsoft.com/office/drawing/2014/main" id="{752FD988-A27E-445F-A2BD-EFE5822BF2EA}"/>
              </a:ext>
            </a:extLst>
          </p:cNvPr>
          <p:cNvPicPr>
            <a:picLocks noChangeAspect="1"/>
          </p:cNvPicPr>
          <p:nvPr/>
        </p:nvPicPr>
        <p:blipFill rotWithShape="1">
          <a:blip r:embed="rId2"/>
          <a:srcRect l="30451" t="55707" r="57157" b="38671"/>
          <a:stretch/>
        </p:blipFill>
        <p:spPr>
          <a:xfrm>
            <a:off x="649559" y="2232334"/>
            <a:ext cx="3157727" cy="808626"/>
          </a:xfrm>
          <a:prstGeom prst="rect">
            <a:avLst/>
          </a:prstGeom>
        </p:spPr>
      </p:pic>
    </p:spTree>
    <p:extLst>
      <p:ext uri="{BB962C8B-B14F-4D97-AF65-F5344CB8AC3E}">
        <p14:creationId xmlns:p14="http://schemas.microsoft.com/office/powerpoint/2010/main" val="66661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Problem</a:t>
            </a:r>
            <a:endParaRPr/>
          </a:p>
        </p:txBody>
      </p:sp>
      <p:sp>
        <p:nvSpPr>
          <p:cNvPr id="125" name="Google Shape;125;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Take some time to complete the practice problem provided to you.</a:t>
            </a:r>
            <a:endParaRPr>
              <a:solidFill>
                <a:schemeClr val="dk1"/>
              </a:solidFill>
            </a:endParaRPr>
          </a:p>
        </p:txBody>
      </p:sp>
      <p:sp>
        <p:nvSpPr>
          <p:cNvPr id="126" name="Google Shape;126;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Practiced Problem Solution</a:t>
            </a:r>
            <a:endParaRPr/>
          </a:p>
        </p:txBody>
      </p:sp>
      <p:sp>
        <p:nvSpPr>
          <p:cNvPr id="132" name="Google Shape;132;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Yes, because it is a quadratic function, it is continuous and differentiable.</a:t>
            </a:r>
            <a:r>
              <a:rPr lang="en"/>
              <a:t> </a:t>
            </a:r>
            <a:endParaRPr/>
          </a:p>
          <a:p>
            <a:pPr marL="0" lvl="0" indent="0" algn="l" rtl="0">
              <a:spcBef>
                <a:spcPts val="1600"/>
              </a:spcBef>
              <a:spcAft>
                <a:spcPts val="1600"/>
              </a:spcAft>
              <a:buNone/>
            </a:pPr>
            <a:endParaRPr/>
          </a:p>
        </p:txBody>
      </p:sp>
      <p:sp>
        <p:nvSpPr>
          <p:cNvPr id="133" name="Google Shape;133;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34" name="Google Shape;134;p23"/>
          <p:cNvPicPr preferRelativeResize="0"/>
          <p:nvPr/>
        </p:nvPicPr>
        <p:blipFill rotWithShape="1">
          <a:blip r:embed="rId3">
            <a:alphaModFix/>
          </a:blip>
          <a:srcRect l="16789" t="53041" r="66909" b="23710"/>
          <a:stretch/>
        </p:blipFill>
        <p:spPr>
          <a:xfrm>
            <a:off x="311700" y="1664900"/>
            <a:ext cx="3620026" cy="2903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Cited</a:t>
            </a:r>
            <a:endParaRPr/>
          </a:p>
        </p:txBody>
      </p:sp>
      <p:sp>
        <p:nvSpPr>
          <p:cNvPr id="140" name="Google Shape;140;p24"/>
          <p:cNvSpPr txBox="1">
            <a:spLocks noGrp="1"/>
          </p:cNvSpPr>
          <p:nvPr>
            <p:ph type="body" idx="1"/>
          </p:nvPr>
        </p:nvSpPr>
        <p:spPr>
          <a:prstGeom prst="rect">
            <a:avLst/>
          </a:prstGeom>
        </p:spPr>
        <p:txBody>
          <a:bodyPr spcFirstLastPara="1" wrap="square" lIns="91425" tIns="91425" rIns="91425" bIns="91425" anchor="t" anchorCtr="0">
            <a:noAutofit/>
          </a:bodyPr>
          <a:lstStyle/>
          <a:p>
            <a:pPr indent="-457200">
              <a:buClr>
                <a:schemeClr val="dk1"/>
              </a:buClr>
              <a:buSzPts val="1100"/>
              <a:buNone/>
            </a:pPr>
            <a:r>
              <a:rPr lang="en" sz="1400" dirty="0">
                <a:highlight>
                  <a:srgbClr val="FFFFFF"/>
                </a:highlight>
                <a:latin typeface="Times New Roman"/>
                <a:ea typeface="+mn-lt"/>
                <a:cs typeface="+mn-lt"/>
              </a:rPr>
              <a:t>“Explore Math with Desmos.” </a:t>
            </a:r>
            <a:r>
              <a:rPr lang="en" sz="1400" i="1" dirty="0">
                <a:highlight>
                  <a:srgbClr val="FFFFFF"/>
                </a:highlight>
                <a:latin typeface="Times New Roman"/>
                <a:ea typeface="+mn-lt"/>
                <a:cs typeface="+mn-lt"/>
              </a:rPr>
              <a:t>Desmos.com</a:t>
            </a:r>
            <a:r>
              <a:rPr lang="en" sz="1400" dirty="0">
                <a:highlight>
                  <a:srgbClr val="FFFFFF"/>
                </a:highlight>
                <a:latin typeface="Times New Roman"/>
                <a:ea typeface="+mn-lt"/>
                <a:cs typeface="+mn-lt"/>
              </a:rPr>
              <a:t>, www.desmos.com/.</a:t>
            </a:r>
            <a:endParaRPr lang="en-US" dirty="0">
              <a:latin typeface="Times New Roman"/>
            </a:endParaRPr>
          </a:p>
          <a:p>
            <a:pPr indent="-457200">
              <a:buClr>
                <a:schemeClr val="dk1"/>
              </a:buClr>
              <a:buSzPts val="1100"/>
              <a:buNone/>
            </a:pPr>
            <a:endParaRPr lang="en" sz="1400" dirty="0">
              <a:solidFill>
                <a:schemeClr val="dk1"/>
              </a:solidFill>
              <a:highlight>
                <a:srgbClr val="FFFFFF"/>
              </a:highlight>
              <a:latin typeface="Times New Roman"/>
              <a:ea typeface="Times New Roman"/>
              <a:cs typeface="Times New Roman"/>
              <a:sym typeface="Times New Roman"/>
            </a:endParaRPr>
          </a:p>
          <a:p>
            <a:pPr marL="457200" lvl="0" indent="-457200" algn="l">
              <a:spcBef>
                <a:spcPts val="0"/>
              </a:spcBef>
              <a:spcAft>
                <a:spcPts val="0"/>
              </a:spcAft>
              <a:buClr>
                <a:schemeClr val="dk1"/>
              </a:buClr>
              <a:buSzPts val="1100"/>
              <a:buFont typeface="Arial"/>
              <a:buNone/>
            </a:pPr>
            <a:r>
              <a:rPr lang="en" sz="1400" dirty="0">
                <a:solidFill>
                  <a:schemeClr val="dk1"/>
                </a:solidFill>
                <a:highlight>
                  <a:srgbClr val="FFFFFF"/>
                </a:highlight>
                <a:latin typeface="Times New Roman"/>
                <a:ea typeface="Times New Roman"/>
                <a:cs typeface="Times New Roman"/>
                <a:sym typeface="Times New Roman"/>
              </a:rPr>
              <a:t>Foerster, Paul A. </a:t>
            </a:r>
            <a:r>
              <a:rPr lang="en" sz="1400" i="1" dirty="0">
                <a:solidFill>
                  <a:schemeClr val="dk1"/>
                </a:solidFill>
                <a:latin typeface="Times New Roman"/>
                <a:ea typeface="Times New Roman"/>
                <a:cs typeface="Times New Roman"/>
                <a:sym typeface="Times New Roman"/>
              </a:rPr>
              <a:t>Calculus: Concepts and Applications</a:t>
            </a:r>
            <a:r>
              <a:rPr lang="en" sz="1400" dirty="0">
                <a:solidFill>
                  <a:schemeClr val="dk1"/>
                </a:solidFill>
                <a:highlight>
                  <a:srgbClr val="FFFFFF"/>
                </a:highlight>
                <a:latin typeface="Times New Roman"/>
                <a:ea typeface="Times New Roman"/>
                <a:cs typeface="Times New Roman"/>
                <a:sym typeface="Times New Roman"/>
              </a:rPr>
              <a:t>. Key Curriculum Press, 2010.</a:t>
            </a:r>
            <a:endParaRPr sz="1400">
              <a:solidFill>
                <a:schemeClr val="dk1"/>
              </a:solidFill>
              <a:highlight>
                <a:srgbClr val="FFFFFF"/>
              </a:highlight>
              <a:latin typeface="Times New Roman"/>
              <a:ea typeface="Times New Roman"/>
              <a:cs typeface="Times New Roman"/>
            </a:endParaRPr>
          </a:p>
          <a:p>
            <a:pPr marL="457200" lvl="0" indent="-457200" algn="l" rtl="0">
              <a:spcBef>
                <a:spcPts val="1600"/>
              </a:spcBef>
              <a:spcAft>
                <a:spcPts val="0"/>
              </a:spcAft>
              <a:buNone/>
            </a:pPr>
            <a:r>
              <a:rPr lang="en" sz="1400" dirty="0" err="1">
                <a:solidFill>
                  <a:schemeClr val="dk1"/>
                </a:solidFill>
                <a:highlight>
                  <a:srgbClr val="FFFFFF"/>
                </a:highlight>
                <a:latin typeface="Times New Roman"/>
                <a:ea typeface="Times New Roman"/>
                <a:cs typeface="Times New Roman"/>
                <a:sym typeface="Times New Roman"/>
              </a:rPr>
              <a:t>Libretexts</a:t>
            </a:r>
            <a:r>
              <a:rPr lang="en" sz="1400" dirty="0">
                <a:solidFill>
                  <a:schemeClr val="dk1"/>
                </a:solidFill>
                <a:highlight>
                  <a:srgbClr val="FFFFFF"/>
                </a:highlight>
                <a:latin typeface="Times New Roman"/>
                <a:ea typeface="Times New Roman"/>
                <a:cs typeface="Times New Roman"/>
                <a:sym typeface="Times New Roman"/>
              </a:rPr>
              <a:t>. “4.2: The Mean Value Theorem.” </a:t>
            </a:r>
            <a:r>
              <a:rPr lang="en" sz="1400" i="1" dirty="0">
                <a:solidFill>
                  <a:schemeClr val="dk1"/>
                </a:solidFill>
                <a:latin typeface="Times New Roman"/>
                <a:ea typeface="Times New Roman"/>
                <a:cs typeface="Times New Roman"/>
                <a:sym typeface="Times New Roman"/>
              </a:rPr>
              <a:t>Mathematics </a:t>
            </a:r>
            <a:r>
              <a:rPr lang="en" sz="1400" i="1" dirty="0" err="1">
                <a:solidFill>
                  <a:schemeClr val="dk1"/>
                </a:solidFill>
                <a:latin typeface="Times New Roman"/>
                <a:ea typeface="Times New Roman"/>
                <a:cs typeface="Times New Roman"/>
                <a:sym typeface="Times New Roman"/>
              </a:rPr>
              <a:t>LibreTexts</a:t>
            </a:r>
            <a:r>
              <a:rPr lang="en" sz="1400" dirty="0">
                <a:solidFill>
                  <a:schemeClr val="dk1"/>
                </a:solidFill>
                <a:highlight>
                  <a:srgbClr val="FFFFFF"/>
                </a:highlight>
                <a:latin typeface="Times New Roman"/>
                <a:ea typeface="Times New Roman"/>
                <a:cs typeface="Times New Roman"/>
                <a:sym typeface="Times New Roman"/>
              </a:rPr>
              <a:t>, </a:t>
            </a:r>
            <a:r>
              <a:rPr lang="en" sz="1400" dirty="0" err="1">
                <a:solidFill>
                  <a:schemeClr val="dk1"/>
                </a:solidFill>
                <a:highlight>
                  <a:srgbClr val="FFFFFF"/>
                </a:highlight>
                <a:latin typeface="Times New Roman"/>
                <a:ea typeface="Times New Roman"/>
                <a:cs typeface="Times New Roman"/>
                <a:sym typeface="Times New Roman"/>
              </a:rPr>
              <a:t>Libretexts</a:t>
            </a:r>
            <a:r>
              <a:rPr lang="en" sz="1400" dirty="0">
                <a:solidFill>
                  <a:schemeClr val="dk1"/>
                </a:solidFill>
                <a:highlight>
                  <a:srgbClr val="FFFFFF"/>
                </a:highlight>
                <a:latin typeface="Times New Roman"/>
                <a:ea typeface="Times New Roman"/>
                <a:cs typeface="Times New Roman"/>
                <a:sym typeface="Times New Roman"/>
              </a:rPr>
              <a:t>, 27 Apr. 2019, math.libretexts.org/Bookshelves/Calculus/Map:_</a:t>
            </a:r>
            <a:r>
              <a:rPr lang="en" sz="1400" dirty="0" err="1">
                <a:solidFill>
                  <a:schemeClr val="dk1"/>
                </a:solidFill>
                <a:highlight>
                  <a:srgbClr val="FFFFFF"/>
                </a:highlight>
                <a:latin typeface="Times New Roman"/>
                <a:ea typeface="Times New Roman"/>
                <a:cs typeface="Times New Roman"/>
                <a:sym typeface="Times New Roman"/>
              </a:rPr>
              <a:t>University_Calculus</a:t>
            </a:r>
            <a:r>
              <a:rPr lang="en" sz="1400" dirty="0">
                <a:solidFill>
                  <a:schemeClr val="dk1"/>
                </a:solidFill>
                <a:highlight>
                  <a:srgbClr val="FFFFFF"/>
                </a:highlight>
                <a:latin typeface="Times New Roman"/>
                <a:ea typeface="Times New Roman"/>
                <a:cs typeface="Times New Roman"/>
                <a:sym typeface="Times New Roman"/>
              </a:rPr>
              <a:t>_(</a:t>
            </a:r>
            <a:r>
              <a:rPr lang="en" sz="1400" dirty="0" err="1">
                <a:solidFill>
                  <a:schemeClr val="dk1"/>
                </a:solidFill>
                <a:highlight>
                  <a:srgbClr val="FFFFFF"/>
                </a:highlight>
                <a:latin typeface="Times New Roman"/>
                <a:ea typeface="Times New Roman"/>
                <a:cs typeface="Times New Roman"/>
                <a:sym typeface="Times New Roman"/>
              </a:rPr>
              <a:t>Hass_et_al</a:t>
            </a:r>
            <a:r>
              <a:rPr lang="en" sz="1400" dirty="0">
                <a:solidFill>
                  <a:schemeClr val="dk1"/>
                </a:solidFill>
                <a:highlight>
                  <a:srgbClr val="FFFFFF"/>
                </a:highlight>
                <a:latin typeface="Times New Roman"/>
                <a:ea typeface="Times New Roman"/>
                <a:cs typeface="Times New Roman"/>
                <a:sym typeface="Times New Roman"/>
              </a:rPr>
              <a:t>.)/4:_Applications_of_Definite_Integrals/4.2:_The_Mean_Value_Theorem.</a:t>
            </a:r>
            <a:endParaRPr sz="1400" dirty="0">
              <a:solidFill>
                <a:schemeClr val="dk1"/>
              </a:solidFill>
              <a:highlight>
                <a:srgbClr val="FFFFFF"/>
              </a:highlight>
              <a:latin typeface="Times New Roman"/>
              <a:ea typeface="Times New Roman"/>
              <a:cs typeface="Times New Roman"/>
              <a:sym typeface="Times New Roman"/>
            </a:endParaRPr>
          </a:p>
          <a:p>
            <a:pPr marL="457200" lvl="0" indent="-457200" algn="l" rtl="0">
              <a:spcBef>
                <a:spcPts val="1600"/>
              </a:spcBef>
              <a:spcAft>
                <a:spcPts val="0"/>
              </a:spcAft>
              <a:buNone/>
            </a:pPr>
            <a:r>
              <a:rPr lang="en" sz="1400" dirty="0">
                <a:solidFill>
                  <a:schemeClr val="dk1"/>
                </a:solidFill>
                <a:highlight>
                  <a:srgbClr val="FFFFFF"/>
                </a:highlight>
                <a:latin typeface="Times New Roman"/>
                <a:ea typeface="Times New Roman"/>
                <a:cs typeface="Times New Roman"/>
                <a:sym typeface="Times New Roman"/>
              </a:rPr>
              <a:t>“Mean Value Theorem Explanation.” </a:t>
            </a:r>
            <a:r>
              <a:rPr lang="en" sz="1400" i="1" dirty="0">
                <a:solidFill>
                  <a:schemeClr val="dk1"/>
                </a:solidFill>
                <a:latin typeface="Times New Roman"/>
                <a:ea typeface="Times New Roman"/>
                <a:cs typeface="Times New Roman"/>
                <a:sym typeface="Times New Roman"/>
              </a:rPr>
              <a:t>Mean Value Theorem | </a:t>
            </a:r>
            <a:r>
              <a:rPr lang="en" sz="1400" i="1" dirty="0" err="1">
                <a:solidFill>
                  <a:schemeClr val="dk1"/>
                </a:solidFill>
                <a:latin typeface="Times New Roman"/>
                <a:ea typeface="Times New Roman"/>
                <a:cs typeface="Times New Roman"/>
                <a:sym typeface="Times New Roman"/>
              </a:rPr>
              <a:t>Wyzant</a:t>
            </a:r>
            <a:r>
              <a:rPr lang="en" sz="1400" i="1" dirty="0">
                <a:solidFill>
                  <a:schemeClr val="dk1"/>
                </a:solidFill>
                <a:latin typeface="Times New Roman"/>
                <a:ea typeface="Times New Roman"/>
                <a:cs typeface="Times New Roman"/>
                <a:sym typeface="Times New Roman"/>
              </a:rPr>
              <a:t> Resources</a:t>
            </a:r>
            <a:r>
              <a:rPr lang="en" sz="1400" dirty="0">
                <a:solidFill>
                  <a:schemeClr val="dk1"/>
                </a:solidFill>
                <a:highlight>
                  <a:srgbClr val="FFFFFF"/>
                </a:highlight>
                <a:latin typeface="Times New Roman"/>
                <a:ea typeface="Times New Roman"/>
                <a:cs typeface="Times New Roman"/>
                <a:sym typeface="Times New Roman"/>
              </a:rPr>
              <a:t>, www.wyzant.com/resources/lessons/math/calculus/differentiation/mean_value_theorem.</a:t>
            </a:r>
            <a:endParaRPr sz="1400" dirty="0">
              <a:solidFill>
                <a:schemeClr val="dk1"/>
              </a:solidFill>
              <a:highlight>
                <a:srgbClr val="FFFFFF"/>
              </a:highlight>
              <a:latin typeface="Times New Roman"/>
              <a:ea typeface="Times New Roman"/>
              <a:cs typeface="Times New Roman"/>
              <a:sym typeface="Times New Roman"/>
            </a:endParaRPr>
          </a:p>
          <a:p>
            <a:pPr marL="457200" lvl="0" indent="-457200" algn="l" rtl="0">
              <a:spcBef>
                <a:spcPts val="1600"/>
              </a:spcBef>
              <a:spcAft>
                <a:spcPts val="0"/>
              </a:spcAft>
              <a:buNone/>
            </a:pPr>
            <a:r>
              <a:rPr lang="en" sz="1400" dirty="0">
                <a:solidFill>
                  <a:schemeClr val="dk1"/>
                </a:solidFill>
                <a:highlight>
                  <a:srgbClr val="FFFFFF"/>
                </a:highlight>
                <a:latin typeface="Times New Roman"/>
                <a:ea typeface="Times New Roman"/>
                <a:cs typeface="Times New Roman"/>
                <a:sym typeface="Times New Roman"/>
              </a:rPr>
              <a:t>“Real World Application of Mean Value Theorem.” </a:t>
            </a:r>
            <a:r>
              <a:rPr lang="en" sz="1400" i="1" dirty="0">
                <a:solidFill>
                  <a:schemeClr val="dk1"/>
                </a:solidFill>
                <a:latin typeface="Times New Roman"/>
                <a:ea typeface="Times New Roman"/>
                <a:cs typeface="Times New Roman"/>
                <a:sym typeface="Times New Roman"/>
              </a:rPr>
              <a:t>Chegg</a:t>
            </a:r>
            <a:r>
              <a:rPr lang="en" sz="1400" dirty="0">
                <a:solidFill>
                  <a:schemeClr val="dk1"/>
                </a:solidFill>
                <a:highlight>
                  <a:srgbClr val="FFFFFF"/>
                </a:highlight>
                <a:latin typeface="Times New Roman"/>
                <a:ea typeface="Times New Roman"/>
                <a:cs typeface="Times New Roman"/>
                <a:sym typeface="Times New Roman"/>
              </a:rPr>
              <a:t>, Chegg Study, www.chegg.com/homework-help/questions-and-answers/example-1-real-world-application-mean-value-theorem-two-stationary-police-cars-equipped-ra-q29403958.</a:t>
            </a:r>
            <a:endParaRPr sz="1400" dirty="0">
              <a:solidFill>
                <a:schemeClr val="dk1"/>
              </a:solidFill>
              <a:highlight>
                <a:srgbClr val="FFFFFF"/>
              </a:highlight>
              <a:latin typeface="Times New Roman"/>
              <a:ea typeface="Times New Roman"/>
              <a:cs typeface="Times New Roman"/>
              <a:sym typeface="Times New Roman"/>
            </a:endParaRPr>
          </a:p>
          <a:p>
            <a:pPr marL="457200" lvl="0" indent="-457200" algn="l" rtl="0">
              <a:spcBef>
                <a:spcPts val="1600"/>
              </a:spcBef>
              <a:spcAft>
                <a:spcPts val="1600"/>
              </a:spcAft>
              <a:buNone/>
            </a:pPr>
            <a:endParaRPr sz="1400">
              <a:solidFill>
                <a:srgbClr val="333333"/>
              </a:solidFill>
              <a:highlight>
                <a:srgbClr val="FFFFFF"/>
              </a:highlight>
              <a:latin typeface="Times New Roman"/>
              <a:ea typeface="Times New Roman"/>
              <a:cs typeface="Times New Roman"/>
              <a:sym typeface="Times New Roman"/>
            </a:endParaRPr>
          </a:p>
        </p:txBody>
      </p:sp>
      <p:sp>
        <p:nvSpPr>
          <p:cNvPr id="141" name="Google Shape;141;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 for Watching</a:t>
            </a:r>
            <a:endParaRPr/>
          </a:p>
        </p:txBody>
      </p:sp>
      <p:sp>
        <p:nvSpPr>
          <p:cNvPr id="147" name="Google Shape;147;p25"/>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Any Questions?</a:t>
            </a:r>
            <a:endParaRPr/>
          </a:p>
        </p:txBody>
      </p:sp>
      <p:sp>
        <p:nvSpPr>
          <p:cNvPr id="148" name="Google Shape;148;p2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 of MVT</a:t>
            </a: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buNone/>
            </a:pPr>
            <a:r>
              <a:rPr lang="en" dirty="0">
                <a:solidFill>
                  <a:srgbClr val="333333"/>
                </a:solidFill>
              </a:rPr>
              <a:t>If </a:t>
            </a:r>
            <a:r>
              <a:rPr lang="en" i="1" dirty="0">
                <a:solidFill>
                  <a:srgbClr val="333333"/>
                </a:solidFill>
              </a:rPr>
              <a:t>f</a:t>
            </a:r>
            <a:r>
              <a:rPr lang="en" dirty="0">
                <a:solidFill>
                  <a:srgbClr val="333333"/>
                </a:solidFill>
              </a:rPr>
              <a:t> is differentiable for all values of </a:t>
            </a:r>
            <a:r>
              <a:rPr lang="en" i="1" dirty="0">
                <a:solidFill>
                  <a:srgbClr val="333333"/>
                </a:solidFill>
              </a:rPr>
              <a:t>x</a:t>
            </a:r>
            <a:r>
              <a:rPr lang="en" dirty="0">
                <a:solidFill>
                  <a:srgbClr val="333333"/>
                </a:solidFill>
              </a:rPr>
              <a:t> in the open interval (</a:t>
            </a:r>
            <a:r>
              <a:rPr lang="en" dirty="0" err="1">
                <a:solidFill>
                  <a:srgbClr val="333333"/>
                </a:solidFill>
              </a:rPr>
              <a:t>a,b</a:t>
            </a:r>
            <a:r>
              <a:rPr lang="en" dirty="0">
                <a:solidFill>
                  <a:srgbClr val="333333"/>
                </a:solidFill>
              </a:rPr>
              <a:t>), and </a:t>
            </a:r>
            <a:endParaRPr>
              <a:solidFill>
                <a:srgbClr val="333333"/>
              </a:solidFill>
            </a:endParaRPr>
          </a:p>
          <a:p>
            <a:pPr marL="0" lvl="0" indent="0" algn="l" rtl="0">
              <a:spcBef>
                <a:spcPts val="1600"/>
              </a:spcBef>
              <a:spcAft>
                <a:spcPts val="0"/>
              </a:spcAft>
              <a:buNone/>
            </a:pPr>
            <a:r>
              <a:rPr lang="en" dirty="0">
                <a:solidFill>
                  <a:srgbClr val="333333"/>
                </a:solidFill>
              </a:rPr>
              <a:t> </a:t>
            </a:r>
            <a:r>
              <a:rPr lang="en" i="1" dirty="0">
                <a:solidFill>
                  <a:srgbClr val="333333"/>
                </a:solidFill>
              </a:rPr>
              <a:t>f</a:t>
            </a:r>
            <a:r>
              <a:rPr lang="en" dirty="0">
                <a:solidFill>
                  <a:srgbClr val="333333"/>
                </a:solidFill>
              </a:rPr>
              <a:t> is continuous for all values </a:t>
            </a:r>
            <a:r>
              <a:rPr lang="en" i="1" dirty="0">
                <a:solidFill>
                  <a:srgbClr val="333333"/>
                </a:solidFill>
              </a:rPr>
              <a:t>x</a:t>
            </a:r>
            <a:r>
              <a:rPr lang="en" dirty="0">
                <a:solidFill>
                  <a:srgbClr val="333333"/>
                </a:solidFill>
              </a:rPr>
              <a:t> in the closed interval [</a:t>
            </a:r>
            <a:r>
              <a:rPr lang="en" dirty="0" err="1">
                <a:solidFill>
                  <a:srgbClr val="333333"/>
                </a:solidFill>
              </a:rPr>
              <a:t>a,b</a:t>
            </a:r>
            <a:r>
              <a:rPr lang="en" dirty="0">
                <a:solidFill>
                  <a:srgbClr val="333333"/>
                </a:solidFill>
              </a:rPr>
              <a:t>],</a:t>
            </a:r>
            <a:endParaRPr dirty="0">
              <a:solidFill>
                <a:srgbClr val="333333"/>
              </a:solidFill>
            </a:endParaRPr>
          </a:p>
          <a:p>
            <a:pPr marL="0" lvl="0" indent="0" algn="l" rtl="0">
              <a:spcBef>
                <a:spcPts val="1600"/>
              </a:spcBef>
              <a:spcAft>
                <a:spcPts val="0"/>
              </a:spcAft>
              <a:buNone/>
            </a:pPr>
            <a:r>
              <a:rPr lang="en" dirty="0">
                <a:solidFill>
                  <a:srgbClr val="333333"/>
                </a:solidFill>
              </a:rPr>
              <a:t>Then there are at least one number </a:t>
            </a:r>
            <a:r>
              <a:rPr lang="en" i="1" dirty="0">
                <a:solidFill>
                  <a:srgbClr val="333333"/>
                </a:solidFill>
              </a:rPr>
              <a:t>x=c</a:t>
            </a:r>
            <a:r>
              <a:rPr lang="en" dirty="0">
                <a:solidFill>
                  <a:srgbClr val="333333"/>
                </a:solidFill>
              </a:rPr>
              <a:t> in (</a:t>
            </a:r>
            <a:r>
              <a:rPr lang="en" dirty="0" err="1">
                <a:solidFill>
                  <a:srgbClr val="333333"/>
                </a:solidFill>
              </a:rPr>
              <a:t>a,b</a:t>
            </a:r>
            <a:r>
              <a:rPr lang="en" dirty="0">
                <a:solidFill>
                  <a:srgbClr val="333333"/>
                </a:solidFill>
              </a:rPr>
              <a:t>) such that</a:t>
            </a:r>
            <a:endParaRPr dirty="0">
              <a:solidFill>
                <a:srgbClr val="333333"/>
              </a:solidFill>
            </a:endParaRPr>
          </a:p>
          <a:p>
            <a:pPr marL="0" indent="0" algn="ctr">
              <a:spcBef>
                <a:spcPts val="1600"/>
              </a:spcBef>
              <a:spcAft>
                <a:spcPts val="1600"/>
              </a:spcAft>
              <a:buNone/>
            </a:pPr>
            <a:endParaRPr/>
          </a:p>
        </p:txBody>
      </p:sp>
      <p:sp>
        <p:nvSpPr>
          <p:cNvPr id="63" name="Google Shape;63;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62" name="Google Shape;62;p14"/>
          <p:cNvPicPr preferRelativeResize="0"/>
          <p:nvPr/>
        </p:nvPicPr>
        <p:blipFill rotWithShape="1">
          <a:blip r:embed="rId3">
            <a:alphaModFix/>
          </a:blip>
          <a:srcRect l="22095" t="45058" r="41444" b="35654"/>
          <a:stretch/>
        </p:blipFill>
        <p:spPr>
          <a:xfrm>
            <a:off x="2134037" y="3118774"/>
            <a:ext cx="4875923" cy="1450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Informal Definition</a:t>
            </a:r>
            <a:endParaRPr/>
          </a:p>
        </p:txBody>
      </p:sp>
      <p:sp>
        <p:nvSpPr>
          <p:cNvPr id="69" name="Google Shape;69;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highlight>
                  <a:srgbClr val="FFFFFF"/>
                </a:highlight>
              </a:rPr>
              <a:t>For a function that meets the (previous) conditions, at some point the tangent line has the same slope as the secant line between the ends of the function. The secant line and the tangent line are parallel. </a:t>
            </a:r>
            <a:endParaRPr/>
          </a:p>
          <a:p>
            <a:pPr marL="457200" lvl="0" indent="0" algn="l" rtl="0">
              <a:spcBef>
                <a:spcPts val="1600"/>
              </a:spcBef>
              <a:spcAft>
                <a:spcPts val="1600"/>
              </a:spcAft>
              <a:buNone/>
            </a:pPr>
            <a:endParaRPr/>
          </a:p>
        </p:txBody>
      </p:sp>
      <p:sp>
        <p:nvSpPr>
          <p:cNvPr id="70" name="Google Shape;7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Meaning</a:t>
            </a:r>
            <a:endParaRPr/>
          </a:p>
        </p:txBody>
      </p:sp>
      <p:sp>
        <p:nvSpPr>
          <p:cNvPr id="76" name="Google Shape;76;p16"/>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buNone/>
            </a:pPr>
            <a:r>
              <a:rPr lang="en" dirty="0">
                <a:solidFill>
                  <a:schemeClr val="dk1"/>
                </a:solidFill>
              </a:rPr>
              <a:t>If there are points (</a:t>
            </a:r>
            <a:r>
              <a:rPr lang="en" dirty="0" err="1">
                <a:solidFill>
                  <a:schemeClr val="dk1"/>
                </a:solidFill>
              </a:rPr>
              <a:t>a,b</a:t>
            </a:r>
            <a:r>
              <a:rPr lang="en" dirty="0">
                <a:solidFill>
                  <a:schemeClr val="dk1"/>
                </a:solidFill>
              </a:rPr>
              <a:t>) on a continuous and differentiable function, there</a:t>
            </a:r>
            <a:endParaRPr lang="en-US">
              <a:solidFill>
                <a:schemeClr val="dk1"/>
              </a:solidFill>
            </a:endParaRPr>
          </a:p>
          <a:p>
            <a:pPr marL="0" indent="0">
              <a:buNone/>
            </a:pPr>
            <a:endParaRPr lang="en" dirty="0">
              <a:solidFill>
                <a:schemeClr val="dk1"/>
              </a:solidFill>
            </a:endParaRPr>
          </a:p>
          <a:p>
            <a:pPr marL="0" indent="0">
              <a:buNone/>
            </a:pPr>
            <a:r>
              <a:rPr lang="en" dirty="0">
                <a:solidFill>
                  <a:schemeClr val="dk1"/>
                </a:solidFill>
              </a:rPr>
              <a:t>will be a point c with a tangent line parallel to the secant line from a to b.</a:t>
            </a:r>
            <a:endParaRPr lang="en-US" dirty="0">
              <a:solidFill>
                <a:schemeClr val="dk1"/>
              </a:solidFill>
              <a:cs typeface="Calibri" panose="020F0502020204030204"/>
            </a:endParaRPr>
          </a:p>
        </p:txBody>
      </p:sp>
      <p:sp>
        <p:nvSpPr>
          <p:cNvPr id="77" name="Google Shape;77;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MVT Proof</a:t>
            </a:r>
            <a:endParaRPr/>
          </a:p>
        </p:txBody>
      </p:sp>
      <p:sp>
        <p:nvSpPr>
          <p:cNvPr id="85" name="Google Shape;85;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83" name="Google Shape;83;p17"/>
          <p:cNvPicPr preferRelativeResize="0"/>
          <p:nvPr/>
        </p:nvPicPr>
        <p:blipFill>
          <a:blip r:embed="rId3">
            <a:alphaModFix/>
          </a:blip>
          <a:stretch>
            <a:fillRect/>
          </a:stretch>
        </p:blipFill>
        <p:spPr>
          <a:xfrm>
            <a:off x="2283963" y="1017725"/>
            <a:ext cx="4576073" cy="3820975"/>
          </a:xfrm>
          <a:prstGeom prst="rect">
            <a:avLst/>
          </a:prstGeom>
          <a:noFill/>
          <a:ln>
            <a:noFill/>
          </a:ln>
        </p:spPr>
      </p:pic>
      <p:sp>
        <p:nvSpPr>
          <p:cNvPr id="84" name="Google Shape;84;p17"/>
          <p:cNvSpPr txBox="1"/>
          <p:nvPr/>
        </p:nvSpPr>
        <p:spPr>
          <a:xfrm>
            <a:off x="1700425" y="4764000"/>
            <a:ext cx="6238800" cy="3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https://www.wyzant.com/resources/lessons/math/calculus/differentiation/mean_value_theorem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MVT</a:t>
            </a:r>
            <a:endParaRPr/>
          </a:p>
        </p:txBody>
      </p:sp>
      <p:sp>
        <p:nvSpPr>
          <p:cNvPr id="91" name="Google Shape;91;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92" name="Google Shape;92;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93" name="Google Shape;93;p18"/>
          <p:cNvPicPr preferRelativeResize="0"/>
          <p:nvPr/>
        </p:nvPicPr>
        <p:blipFill rotWithShape="1">
          <a:blip r:embed="rId3">
            <a:alphaModFix/>
          </a:blip>
          <a:srcRect l="46358" t="21908" r="21923" b="14291"/>
          <a:stretch/>
        </p:blipFill>
        <p:spPr>
          <a:xfrm>
            <a:off x="5811425" y="1085100"/>
            <a:ext cx="3020875" cy="3416400"/>
          </a:xfrm>
          <a:prstGeom prst="rect">
            <a:avLst/>
          </a:prstGeom>
          <a:noFill/>
          <a:ln>
            <a:noFill/>
          </a:ln>
        </p:spPr>
      </p:pic>
      <p:pic>
        <p:nvPicPr>
          <p:cNvPr id="94" name="Google Shape;94;p18"/>
          <p:cNvPicPr preferRelativeResize="0"/>
          <p:nvPr/>
        </p:nvPicPr>
        <p:blipFill rotWithShape="1">
          <a:blip r:embed="rId4">
            <a:alphaModFix/>
          </a:blip>
          <a:srcRect l="22347" t="39611" r="33738" b="25914"/>
          <a:stretch/>
        </p:blipFill>
        <p:spPr>
          <a:xfrm>
            <a:off x="311700" y="1085100"/>
            <a:ext cx="5499724" cy="2682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MVT </a:t>
            </a:r>
            <a:endParaRPr/>
          </a:p>
        </p:txBody>
      </p:sp>
      <p:sp>
        <p:nvSpPr>
          <p:cNvPr id="100" name="Google Shape;100;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02" name="Google Shape;102;p19"/>
          <p:cNvPicPr preferRelativeResize="0"/>
          <p:nvPr/>
        </p:nvPicPr>
        <p:blipFill rotWithShape="1">
          <a:blip r:embed="rId3">
            <a:alphaModFix/>
          </a:blip>
          <a:srcRect l="11597" t="49817" r="69523" b="24486"/>
          <a:stretch/>
        </p:blipFill>
        <p:spPr>
          <a:xfrm>
            <a:off x="311700" y="1161800"/>
            <a:ext cx="3534774" cy="2705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Example of MVT, cont. </a:t>
            </a:r>
            <a:endParaRPr/>
          </a:p>
        </p:txBody>
      </p:sp>
      <p:sp>
        <p:nvSpPr>
          <p:cNvPr id="108" name="Google Shape;108;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09" name="Google Shape;109;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Picture 2" descr="A screenshot of a social media post&#10;&#10;Description generated with very high confidence">
            <a:extLst>
              <a:ext uri="{FF2B5EF4-FFF2-40B4-BE49-F238E27FC236}">
                <a16:creationId xmlns:a16="http://schemas.microsoft.com/office/drawing/2014/main" id="{0DB9A851-A12E-40C5-8506-3DF33922FA36}"/>
              </a:ext>
            </a:extLst>
          </p:cNvPr>
          <p:cNvPicPr>
            <a:picLocks noChangeAspect="1"/>
          </p:cNvPicPr>
          <p:nvPr/>
        </p:nvPicPr>
        <p:blipFill rotWithShape="1">
          <a:blip r:embed="rId3"/>
          <a:srcRect l="17481" t="46154" r="48590" b="27926"/>
          <a:stretch/>
        </p:blipFill>
        <p:spPr>
          <a:xfrm>
            <a:off x="312008" y="1112881"/>
            <a:ext cx="6441485" cy="2766430"/>
          </a:xfrm>
          <a:prstGeom prst="rect">
            <a:avLst/>
          </a:prstGeom>
        </p:spPr>
      </p:pic>
      <p:pic>
        <p:nvPicPr>
          <p:cNvPr id="3" name="Picture 3" descr="A screenshot of a social media post&#10;&#10;Description generated with very high confidence">
            <a:extLst>
              <a:ext uri="{FF2B5EF4-FFF2-40B4-BE49-F238E27FC236}">
                <a16:creationId xmlns:a16="http://schemas.microsoft.com/office/drawing/2014/main" id="{5E9ADFBA-80A0-4DBD-B792-3DA7273A83EA}"/>
              </a:ext>
            </a:extLst>
          </p:cNvPr>
          <p:cNvPicPr>
            <a:picLocks noChangeAspect="1"/>
          </p:cNvPicPr>
          <p:nvPr/>
        </p:nvPicPr>
        <p:blipFill rotWithShape="1">
          <a:blip r:embed="rId4"/>
          <a:srcRect l="30738" t="48771" r="56776" b="34099"/>
          <a:stretch/>
        </p:blipFill>
        <p:spPr>
          <a:xfrm>
            <a:off x="451403" y="1247261"/>
            <a:ext cx="3572301" cy="27620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 of MVT</a:t>
            </a:r>
            <a:endParaRPr/>
          </a:p>
        </p:txBody>
      </p:sp>
      <p:sp>
        <p:nvSpPr>
          <p:cNvPr id="116" name="Google Shape;116;p21"/>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buNone/>
            </a:pPr>
            <a:r>
              <a:rPr lang="en" dirty="0">
                <a:ea typeface="+mn-lt"/>
                <a:cs typeface="+mn-lt"/>
              </a:rPr>
              <a:t>A car enters a turnpike and the entrance time and exit time are recorded. From this, the distance, time, and average speed can be calculated. If the car's average speed is 70 mph, prove that the speed of the car was exactly 70 mph at some point between the entrance 'a' and exit 'b'.</a:t>
            </a:r>
            <a:endParaRPr lang="en-US" dirty="0"/>
          </a:p>
        </p:txBody>
      </p:sp>
      <p:sp>
        <p:nvSpPr>
          <p:cNvPr id="117" name="Google Shape;117;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(16:9)</PresentationFormat>
  <Slides>14</Slides>
  <Notes>12</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Mean Value Theorem for Derivatives</vt:lpstr>
      <vt:lpstr>Definition of MVT</vt:lpstr>
      <vt:lpstr>Informal Definition</vt:lpstr>
      <vt:lpstr>Conceptual Meaning</vt:lpstr>
      <vt:lpstr>MVT Proof</vt:lpstr>
      <vt:lpstr>Example of MVT</vt:lpstr>
      <vt:lpstr>Example of MVT </vt:lpstr>
      <vt:lpstr>Example of MVT, cont. </vt:lpstr>
      <vt:lpstr>Application of MVT</vt:lpstr>
      <vt:lpstr>Application of MTV cont. </vt:lpstr>
      <vt:lpstr>Practice Problem</vt:lpstr>
      <vt:lpstr>Practiced Problem Solution</vt:lpstr>
      <vt:lpstr>Works Cited</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 Value Theorem for Derivatives </dc:title>
  <cp:revision>118</cp:revision>
  <dcterms:modified xsi:type="dcterms:W3CDTF">2019-05-17T11:54:12Z</dcterms:modified>
</cp:coreProperties>
</file>