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Source Code Pro" panose="020B0604020202020204" charset="0"/>
      <p:regular r:id="rId17"/>
      <p:bold r:id="rId18"/>
    </p:embeddedFont>
    <p:embeddedFont>
      <p:font typeface="Oswald" panose="020B0604020202020204" charset="0"/>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312"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5a04d0118f_2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5a04d0118f_2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590e2a0e3f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590e2a0e3f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5a16b858c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5a16b858c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5a04d0118f_2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5a04d0118f_2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590e2a0e3f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590e2a0e3f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590e2a0e3f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590e2a0e3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590e2a0e3f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590e2a0e3f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90e2a0e3f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90e2a0e3f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5a04d0118f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5a04d0118f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5a04d0118f_2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5a04d0118f_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5a04d0118f_2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5a04d0118f_2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5a04d0118f_2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5a04d0118f_2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5a04d0118f_2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5a04d0118f_2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name="adj" fmla="val 5000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5" y="0"/>
            <a:ext cx="9144000" cy="3124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0"/>
        <p:cNvGrpSpPr/>
        <p:nvPr/>
      </p:nvGrpSpPr>
      <p:grpSpPr>
        <a:xfrm>
          <a:off x="0" y="0"/>
          <a:ext cx="0" cy="0"/>
          <a:chOff x="0" y="0"/>
          <a:chExt cx="0" cy="0"/>
        </a:xfrm>
      </p:grpSpPr>
      <p:cxnSp>
        <p:nvCxnSpPr>
          <p:cNvPr id="51" name="Google Shape;51;p11"/>
          <p:cNvCxnSpPr/>
          <p:nvPr/>
        </p:nvCxnSpPr>
        <p:spPr>
          <a:xfrm>
            <a:off x="413275" y="2988275"/>
            <a:ext cx="910500" cy="0"/>
          </a:xfrm>
          <a:prstGeom prst="straightConnector1">
            <a:avLst/>
          </a:prstGeom>
          <a:noFill/>
          <a:ln w="28575" cap="flat" cmpd="sng">
            <a:solidFill>
              <a:schemeClr val="dk1"/>
            </a:solidFill>
            <a:prstDash val="lgDash"/>
            <a:round/>
            <a:headEnd type="none" w="sm" len="sm"/>
            <a:tailEnd type="none" w="sm" len="sm"/>
          </a:ln>
        </p:spPr>
      </p:cxnSp>
      <p:sp>
        <p:nvSpPr>
          <p:cNvPr id="52" name="Google Shape;52;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3" name="Google Shape;53;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55600">
              <a:spcBef>
                <a:spcPts val="0"/>
              </a:spcBef>
              <a:spcAft>
                <a:spcPts val="0"/>
              </a:spcAft>
              <a:buSzPts val="2000"/>
              <a:buChar char="●"/>
              <a:defRPr/>
            </a:lvl1pPr>
            <a:lvl2pPr marL="914400" lvl="1" indent="-355600">
              <a:spcBef>
                <a:spcPts val="1600"/>
              </a:spcBef>
              <a:spcAft>
                <a:spcPts val="0"/>
              </a:spcAft>
              <a:buSzPts val="2000"/>
              <a:buChar char="○"/>
              <a:defRPr/>
            </a:lvl2pPr>
            <a:lvl3pPr marL="1371600" lvl="2" indent="-355600">
              <a:spcBef>
                <a:spcPts val="1600"/>
              </a:spcBef>
              <a:spcAft>
                <a:spcPts val="0"/>
              </a:spcAft>
              <a:buSzPts val="2000"/>
              <a:buChar char="■"/>
              <a:defRPr/>
            </a:lvl3pPr>
            <a:lvl4pPr marL="1828800" lvl="3" indent="-355600">
              <a:spcBef>
                <a:spcPts val="1600"/>
              </a:spcBef>
              <a:spcAft>
                <a:spcPts val="0"/>
              </a:spcAft>
              <a:buSzPts val="2000"/>
              <a:buChar char="●"/>
              <a:defRPr/>
            </a:lvl4pPr>
            <a:lvl5pPr marL="2286000" lvl="4" indent="-355600">
              <a:spcBef>
                <a:spcPts val="1600"/>
              </a:spcBef>
              <a:spcAft>
                <a:spcPts val="0"/>
              </a:spcAft>
              <a:buSzPts val="2000"/>
              <a:buChar char="○"/>
              <a:defRPr/>
            </a:lvl5pPr>
            <a:lvl6pPr marL="2743200" lvl="5" indent="-355600">
              <a:spcBef>
                <a:spcPts val="1600"/>
              </a:spcBef>
              <a:spcAft>
                <a:spcPts val="0"/>
              </a:spcAft>
              <a:buSzPts val="2000"/>
              <a:buChar char="■"/>
              <a:defRPr/>
            </a:lvl6pPr>
            <a:lvl7pPr marL="3200400" lvl="6" indent="-355600">
              <a:spcBef>
                <a:spcPts val="1600"/>
              </a:spcBef>
              <a:spcAft>
                <a:spcPts val="0"/>
              </a:spcAft>
              <a:buSzPts val="2000"/>
              <a:buChar char="●"/>
              <a:defRPr/>
            </a:lvl7pPr>
            <a:lvl8pPr marL="3657600" lvl="7" indent="-355600">
              <a:spcBef>
                <a:spcPts val="1600"/>
              </a:spcBef>
              <a:spcAft>
                <a:spcPts val="0"/>
              </a:spcAft>
              <a:buSzPts val="2000"/>
              <a:buChar char="○"/>
              <a:defRPr/>
            </a:lvl8pPr>
            <a:lvl9pPr marL="4114800" lvl="8" indent="-355600">
              <a:spcBef>
                <a:spcPts val="1600"/>
              </a:spcBef>
              <a:spcAft>
                <a:spcPts val="1600"/>
              </a:spcAft>
              <a:buSzPts val="2000"/>
              <a:buChar char="■"/>
              <a:defRPr/>
            </a:lvl9pPr>
          </a:lstStyle>
          <a:p>
            <a:endParaRPr/>
          </a:p>
        </p:txBody>
      </p:sp>
      <p:sp>
        <p:nvSpPr>
          <p:cNvPr id="54" name="Google Shape;54;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lstStyle>
            <a:lvl1pPr lvl="0">
              <a:spcBef>
                <a:spcPts val="0"/>
              </a:spcBef>
              <a:spcAft>
                <a:spcPts val="0"/>
              </a:spcAft>
              <a:buClr>
                <a:srgbClr val="000000"/>
              </a:buClr>
              <a:buSzPts val="3400"/>
              <a:buNone/>
              <a:defRPr>
                <a:solidFill>
                  <a:srgbClr val="000000"/>
                </a:solidFill>
              </a:defRPr>
            </a:lvl1pPr>
            <a:lvl2pPr lvl="1">
              <a:spcBef>
                <a:spcPts val="0"/>
              </a:spcBef>
              <a:spcAft>
                <a:spcPts val="0"/>
              </a:spcAft>
              <a:buClr>
                <a:srgbClr val="000000"/>
              </a:buClr>
              <a:buSzPts val="3000"/>
              <a:buNone/>
              <a:defRPr>
                <a:solidFill>
                  <a:srgbClr val="000000"/>
                </a:solidFill>
              </a:defRPr>
            </a:lvl2pPr>
            <a:lvl3pPr lvl="2">
              <a:spcBef>
                <a:spcPts val="0"/>
              </a:spcBef>
              <a:spcAft>
                <a:spcPts val="0"/>
              </a:spcAft>
              <a:buClr>
                <a:srgbClr val="000000"/>
              </a:buClr>
              <a:buSzPts val="3000"/>
              <a:buNone/>
              <a:defRPr>
                <a:solidFill>
                  <a:srgbClr val="000000"/>
                </a:solidFill>
              </a:defRPr>
            </a:lvl3pPr>
            <a:lvl4pPr lvl="3">
              <a:spcBef>
                <a:spcPts val="0"/>
              </a:spcBef>
              <a:spcAft>
                <a:spcPts val="0"/>
              </a:spcAft>
              <a:buClr>
                <a:srgbClr val="000000"/>
              </a:buClr>
              <a:buSzPts val="3000"/>
              <a:buNone/>
              <a:defRPr>
                <a:solidFill>
                  <a:srgbClr val="000000"/>
                </a:solidFill>
              </a:defRPr>
            </a:lvl4pPr>
            <a:lvl5pPr lvl="4">
              <a:spcBef>
                <a:spcPts val="0"/>
              </a:spcBef>
              <a:spcAft>
                <a:spcPts val="0"/>
              </a:spcAft>
              <a:buClr>
                <a:srgbClr val="000000"/>
              </a:buClr>
              <a:buSzPts val="3000"/>
              <a:buNone/>
              <a:defRPr>
                <a:solidFill>
                  <a:srgbClr val="000000"/>
                </a:solidFill>
              </a:defRPr>
            </a:lvl5pPr>
            <a:lvl6pPr lvl="5">
              <a:spcBef>
                <a:spcPts val="0"/>
              </a:spcBef>
              <a:spcAft>
                <a:spcPts val="0"/>
              </a:spcAft>
              <a:buClr>
                <a:srgbClr val="000000"/>
              </a:buClr>
              <a:buSzPts val="3000"/>
              <a:buNone/>
              <a:defRPr>
                <a:solidFill>
                  <a:srgbClr val="000000"/>
                </a:solidFill>
              </a:defRPr>
            </a:lvl6pPr>
            <a:lvl7pPr lvl="6">
              <a:spcBef>
                <a:spcPts val="0"/>
              </a:spcBef>
              <a:spcAft>
                <a:spcPts val="0"/>
              </a:spcAft>
              <a:buClr>
                <a:srgbClr val="000000"/>
              </a:buClr>
              <a:buSzPts val="3000"/>
              <a:buNone/>
              <a:defRPr>
                <a:solidFill>
                  <a:srgbClr val="000000"/>
                </a:solidFill>
              </a:defRPr>
            </a:lvl7pPr>
            <a:lvl8pPr lvl="7">
              <a:spcBef>
                <a:spcPts val="0"/>
              </a:spcBef>
              <a:spcAft>
                <a:spcPts val="0"/>
              </a:spcAft>
              <a:buClr>
                <a:srgbClr val="000000"/>
              </a:buClr>
              <a:buSzPts val="3000"/>
              <a:buNone/>
              <a:defRPr>
                <a:solidFill>
                  <a:srgbClr val="000000"/>
                </a:solidFill>
              </a:defRPr>
            </a:lvl8pPr>
            <a:lvl9pPr lvl="8">
              <a:spcBef>
                <a:spcPts val="0"/>
              </a:spcBef>
              <a:spcAft>
                <a:spcPts val="0"/>
              </a:spcAft>
              <a:buClr>
                <a:srgbClr val="000000"/>
              </a:buClr>
              <a:buSzPts val="3000"/>
              <a:buNone/>
              <a:defRPr>
                <a:solidFill>
                  <a:srgbClr val="000000"/>
                </a:solidFill>
              </a:defRPr>
            </a:lvl9pPr>
          </a:lstStyle>
          <a:p>
            <a:endParaRPr/>
          </a:p>
        </p:txBody>
      </p:sp>
      <p:sp>
        <p:nvSpPr>
          <p:cNvPr id="21" name="Google Shape;21;p4"/>
          <p:cNvSpPr txBox="1">
            <a:spLocks noGrp="1"/>
          </p:cNvSpPr>
          <p:nvPr>
            <p:ph type="body" idx="1"/>
          </p:nvPr>
        </p:nvSpPr>
        <p:spPr>
          <a:xfrm>
            <a:off x="311700" y="1106000"/>
            <a:ext cx="8520600" cy="3462600"/>
          </a:xfrm>
          <a:prstGeom prst="rect">
            <a:avLst/>
          </a:prstGeom>
        </p:spPr>
        <p:txBody>
          <a:bodyPr spcFirstLastPara="1" wrap="square" lIns="91425" tIns="91425" rIns="91425" bIns="91425" anchor="t" anchorCtr="0"/>
          <a:lstStyle>
            <a:lvl1pPr marL="457200" lvl="0" indent="-355600">
              <a:spcBef>
                <a:spcPts val="0"/>
              </a:spcBef>
              <a:spcAft>
                <a:spcPts val="0"/>
              </a:spcAft>
              <a:buClr>
                <a:srgbClr val="000000"/>
              </a:buClr>
              <a:buSzPts val="2000"/>
              <a:buChar char="●"/>
              <a:defRPr>
                <a:solidFill>
                  <a:srgbClr val="000000"/>
                </a:solidFill>
              </a:defRPr>
            </a:lvl1pPr>
            <a:lvl2pPr marL="914400" lvl="1" indent="-355600">
              <a:spcBef>
                <a:spcPts val="1600"/>
              </a:spcBef>
              <a:spcAft>
                <a:spcPts val="0"/>
              </a:spcAft>
              <a:buClr>
                <a:srgbClr val="000000"/>
              </a:buClr>
              <a:buSzPts val="2000"/>
              <a:buChar char="○"/>
              <a:defRPr>
                <a:solidFill>
                  <a:srgbClr val="000000"/>
                </a:solidFill>
              </a:defRPr>
            </a:lvl2pPr>
            <a:lvl3pPr marL="1371600" lvl="2" indent="-355600">
              <a:spcBef>
                <a:spcPts val="1600"/>
              </a:spcBef>
              <a:spcAft>
                <a:spcPts val="0"/>
              </a:spcAft>
              <a:buClr>
                <a:srgbClr val="000000"/>
              </a:buClr>
              <a:buSzPts val="2000"/>
              <a:buChar char="■"/>
              <a:defRPr>
                <a:solidFill>
                  <a:srgbClr val="000000"/>
                </a:solidFill>
              </a:defRPr>
            </a:lvl3pPr>
            <a:lvl4pPr marL="1828800" lvl="3" indent="-355600">
              <a:spcBef>
                <a:spcPts val="1600"/>
              </a:spcBef>
              <a:spcAft>
                <a:spcPts val="0"/>
              </a:spcAft>
              <a:buClr>
                <a:srgbClr val="000000"/>
              </a:buClr>
              <a:buSzPts val="2000"/>
              <a:buChar char="●"/>
              <a:defRPr>
                <a:solidFill>
                  <a:srgbClr val="000000"/>
                </a:solidFill>
              </a:defRPr>
            </a:lvl4pPr>
            <a:lvl5pPr marL="2286000" lvl="4" indent="-355600">
              <a:spcBef>
                <a:spcPts val="1600"/>
              </a:spcBef>
              <a:spcAft>
                <a:spcPts val="0"/>
              </a:spcAft>
              <a:buClr>
                <a:srgbClr val="000000"/>
              </a:buClr>
              <a:buSzPts val="2000"/>
              <a:buChar char="○"/>
              <a:defRPr>
                <a:solidFill>
                  <a:srgbClr val="000000"/>
                </a:solidFill>
              </a:defRPr>
            </a:lvl5pPr>
            <a:lvl6pPr marL="2743200" lvl="5" indent="-355600">
              <a:spcBef>
                <a:spcPts val="1600"/>
              </a:spcBef>
              <a:spcAft>
                <a:spcPts val="0"/>
              </a:spcAft>
              <a:buClr>
                <a:srgbClr val="000000"/>
              </a:buClr>
              <a:buSzPts val="2000"/>
              <a:buChar char="■"/>
              <a:defRPr>
                <a:solidFill>
                  <a:srgbClr val="000000"/>
                </a:solidFill>
              </a:defRPr>
            </a:lvl6pPr>
            <a:lvl7pPr marL="3200400" lvl="6" indent="-355600">
              <a:spcBef>
                <a:spcPts val="1600"/>
              </a:spcBef>
              <a:spcAft>
                <a:spcPts val="0"/>
              </a:spcAft>
              <a:buClr>
                <a:srgbClr val="000000"/>
              </a:buClr>
              <a:buSzPts val="2000"/>
              <a:buChar char="●"/>
              <a:defRPr>
                <a:solidFill>
                  <a:srgbClr val="000000"/>
                </a:solidFill>
              </a:defRPr>
            </a:lvl7pPr>
            <a:lvl8pPr marL="3657600" lvl="7" indent="-355600">
              <a:spcBef>
                <a:spcPts val="1600"/>
              </a:spcBef>
              <a:spcAft>
                <a:spcPts val="0"/>
              </a:spcAft>
              <a:buClr>
                <a:srgbClr val="000000"/>
              </a:buClr>
              <a:buSzPts val="2000"/>
              <a:buChar char="○"/>
              <a:defRPr>
                <a:solidFill>
                  <a:srgbClr val="000000"/>
                </a:solidFill>
              </a:defRPr>
            </a:lvl8pPr>
            <a:lvl9pPr marL="4114800" lvl="8" indent="-355600">
              <a:spcBef>
                <a:spcPts val="1600"/>
              </a:spcBef>
              <a:spcAft>
                <a:spcPts val="1600"/>
              </a:spcAft>
              <a:buClr>
                <a:srgbClr val="000000"/>
              </a:buClr>
              <a:buSzPts val="2000"/>
              <a:buChar char="■"/>
              <a:defRPr>
                <a:solidFill>
                  <a:srgbClr val="000000"/>
                </a:solidFill>
              </a:defRPr>
            </a:lvl9pPr>
          </a:lstStyle>
          <a:p>
            <a:endParaRPr/>
          </a:p>
        </p:txBody>
      </p:sp>
      <p:sp>
        <p:nvSpPr>
          <p:cNvPr id="22" name="Google Shape;22;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cxnSp>
        <p:nvCxnSpPr>
          <p:cNvPr id="24" name="Google Shape;24;p5"/>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5" name="Google Shape;25;p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lstStyle>
            <a:lvl1pPr lvl="0">
              <a:spcBef>
                <a:spcPts val="0"/>
              </a:spcBef>
              <a:spcAft>
                <a:spcPts val="0"/>
              </a:spcAft>
              <a:buSzPts val="34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468825"/>
            <a:ext cx="3999900" cy="3099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468825"/>
            <a:ext cx="3999900" cy="3099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lstStyle>
            <a:lvl1pPr lvl="0">
              <a:spcBef>
                <a:spcPts val="0"/>
              </a:spcBef>
              <a:spcAft>
                <a:spcPts val="0"/>
              </a:spcAft>
              <a:buSzPts val="34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cxnSp>
        <p:nvCxnSpPr>
          <p:cNvPr id="33" name="Google Shape;33;p7"/>
          <p:cNvCxnSpPr/>
          <p:nvPr/>
        </p:nvCxnSpPr>
        <p:spPr>
          <a:xfrm>
            <a:off x="418675" y="1457787"/>
            <a:ext cx="614100" cy="0"/>
          </a:xfrm>
          <a:prstGeom prst="straightConnector1">
            <a:avLst/>
          </a:prstGeom>
          <a:noFill/>
          <a:ln w="19050" cap="flat" cmpd="sng">
            <a:solidFill>
              <a:schemeClr val="dk2"/>
            </a:solidFill>
            <a:prstDash val="lgDash"/>
            <a:round/>
            <a:headEnd type="none" w="sm" len="sm"/>
            <a:tailEnd type="none" w="sm" len="sm"/>
          </a:ln>
        </p:spPr>
      </p:cxnSp>
      <p:sp>
        <p:nvSpPr>
          <p:cNvPr id="34" name="Google Shape;34;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5" name="Google Shape;35;p7"/>
          <p:cNvSpPr txBox="1">
            <a:spLocks noGrp="1"/>
          </p:cNvSpPr>
          <p:nvPr>
            <p:ph type="body" idx="1"/>
          </p:nvPr>
        </p:nvSpPr>
        <p:spPr>
          <a:xfrm>
            <a:off x="311700" y="1618204"/>
            <a:ext cx="2808000" cy="29508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7"/>
        <p:cNvGrpSpPr/>
        <p:nvPr/>
      </p:nvGrpSpPr>
      <p:grpSpPr>
        <a:xfrm>
          <a:off x="0" y="0"/>
          <a:ext cx="0" cy="0"/>
          <a:chOff x="0" y="0"/>
          <a:chExt cx="0" cy="0"/>
        </a:xfrm>
      </p:grpSpPr>
      <p:sp>
        <p:nvSpPr>
          <p:cNvPr id="38" name="Google Shape;38;p8"/>
          <p:cNvSpPr txBox="1">
            <a:spLocks noGrp="1"/>
          </p:cNvSpPr>
          <p:nvPr>
            <p:ph type="title"/>
          </p:nvPr>
        </p:nvSpPr>
        <p:spPr>
          <a:xfrm>
            <a:off x="490250" y="528900"/>
            <a:ext cx="5678100" cy="40857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a:endParaRPr/>
          </a:p>
        </p:txBody>
      </p:sp>
      <p:sp>
        <p:nvSpPr>
          <p:cNvPr id="39" name="Google Shape;39;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1"/>
        </a:solidFill>
        <a:effectLst/>
      </p:bgPr>
    </p:bg>
    <p:spTree>
      <p:nvGrpSpPr>
        <p:cNvPr id="1" name="Shape 40"/>
        <p:cNvGrpSpPr/>
        <p:nvPr/>
      </p:nvGrpSpPr>
      <p:grpSpPr>
        <a:xfrm>
          <a:off x="0" y="0"/>
          <a:ext cx="0" cy="0"/>
          <a:chOff x="0" y="0"/>
          <a:chExt cx="0" cy="0"/>
        </a:xfrm>
      </p:grpSpPr>
      <p:sp>
        <p:nvSpPr>
          <p:cNvPr id="41" name="Google Shape;41;p9"/>
          <p:cNvSpPr/>
          <p:nvPr/>
        </p:nvSpPr>
        <p:spPr>
          <a:xfrm>
            <a:off x="4572000" y="175"/>
            <a:ext cx="4572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2" name="Google Shape;42;p9"/>
          <p:cNvCxnSpPr/>
          <p:nvPr/>
        </p:nvCxnSpPr>
        <p:spPr>
          <a:xfrm>
            <a:off x="5029675" y="4495500"/>
            <a:ext cx="577200" cy="0"/>
          </a:xfrm>
          <a:prstGeom prst="straightConnector1">
            <a:avLst/>
          </a:prstGeom>
          <a:noFill/>
          <a:ln w="19050" cap="flat" cmpd="sng">
            <a:solidFill>
              <a:schemeClr val="dk1"/>
            </a:solidFill>
            <a:prstDash val="lgDash"/>
            <a:round/>
            <a:headEnd type="none" w="sm" len="sm"/>
            <a:tailEnd type="none" w="sm" len="sm"/>
          </a:ln>
        </p:spPr>
      </p:cxnSp>
      <p:sp>
        <p:nvSpPr>
          <p:cNvPr id="43" name="Google Shape;43;p9"/>
          <p:cNvSpPr txBox="1">
            <a:spLocks noGrp="1"/>
          </p:cNvSpPr>
          <p:nvPr>
            <p:ph type="title"/>
          </p:nvPr>
        </p:nvSpPr>
        <p:spPr>
          <a:xfrm>
            <a:off x="265500" y="1078750"/>
            <a:ext cx="4045200" cy="17892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a:endParaRPr/>
          </a:p>
        </p:txBody>
      </p:sp>
      <p:sp>
        <p:nvSpPr>
          <p:cNvPr id="44" name="Google Shape;44;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45" name="Google Shape;45;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55600">
              <a:spcBef>
                <a:spcPts val="0"/>
              </a:spcBef>
              <a:spcAft>
                <a:spcPts val="0"/>
              </a:spcAft>
              <a:buSzPts val="2000"/>
              <a:buChar char="●"/>
              <a:defRPr/>
            </a:lvl1pPr>
            <a:lvl2pPr marL="914400" lvl="1" indent="-355600">
              <a:spcBef>
                <a:spcPts val="1600"/>
              </a:spcBef>
              <a:spcAft>
                <a:spcPts val="0"/>
              </a:spcAft>
              <a:buSzPts val="2000"/>
              <a:buChar char="○"/>
              <a:defRPr/>
            </a:lvl2pPr>
            <a:lvl3pPr marL="1371600" lvl="2" indent="-355600">
              <a:spcBef>
                <a:spcPts val="1600"/>
              </a:spcBef>
              <a:spcAft>
                <a:spcPts val="0"/>
              </a:spcAft>
              <a:buSzPts val="2000"/>
              <a:buChar char="■"/>
              <a:defRPr/>
            </a:lvl3pPr>
            <a:lvl4pPr marL="1828800" lvl="3" indent="-355600">
              <a:spcBef>
                <a:spcPts val="1600"/>
              </a:spcBef>
              <a:spcAft>
                <a:spcPts val="0"/>
              </a:spcAft>
              <a:buSzPts val="2000"/>
              <a:buChar char="●"/>
              <a:defRPr/>
            </a:lvl4pPr>
            <a:lvl5pPr marL="2286000" lvl="4" indent="-355600">
              <a:spcBef>
                <a:spcPts val="1600"/>
              </a:spcBef>
              <a:spcAft>
                <a:spcPts val="0"/>
              </a:spcAft>
              <a:buSzPts val="2000"/>
              <a:buChar char="○"/>
              <a:defRPr/>
            </a:lvl5pPr>
            <a:lvl6pPr marL="2743200" lvl="5" indent="-355600">
              <a:spcBef>
                <a:spcPts val="1600"/>
              </a:spcBef>
              <a:spcAft>
                <a:spcPts val="0"/>
              </a:spcAft>
              <a:buSzPts val="2000"/>
              <a:buChar char="■"/>
              <a:defRPr/>
            </a:lvl6pPr>
            <a:lvl7pPr marL="3200400" lvl="6" indent="-355600">
              <a:spcBef>
                <a:spcPts val="1600"/>
              </a:spcBef>
              <a:spcAft>
                <a:spcPts val="0"/>
              </a:spcAft>
              <a:buSzPts val="2000"/>
              <a:buChar char="●"/>
              <a:defRPr/>
            </a:lvl7pPr>
            <a:lvl8pPr marL="3657600" lvl="7" indent="-355600">
              <a:spcBef>
                <a:spcPts val="1600"/>
              </a:spcBef>
              <a:spcAft>
                <a:spcPts val="0"/>
              </a:spcAft>
              <a:buSzPts val="2000"/>
              <a:buChar char="○"/>
              <a:defRPr/>
            </a:lvl8pPr>
            <a:lvl9pPr marL="4114800" lvl="8" indent="-355600">
              <a:spcBef>
                <a:spcPts val="1600"/>
              </a:spcBef>
              <a:spcAft>
                <a:spcPts val="1600"/>
              </a:spcAft>
              <a:buSzPts val="2000"/>
              <a:buChar char="■"/>
              <a:defRPr/>
            </a:lvl9pPr>
          </a:lstStyle>
          <a:p>
            <a:endParaRPr/>
          </a:p>
        </p:txBody>
      </p:sp>
      <p:sp>
        <p:nvSpPr>
          <p:cNvPr id="46" name="Google Shape;46;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100"/>
              <a:buFont typeface="Oswald"/>
              <a:buNone/>
              <a:defRPr sz="2100">
                <a:latin typeface="Oswald"/>
                <a:ea typeface="Oswald"/>
                <a:cs typeface="Oswald"/>
                <a:sym typeface="Oswald"/>
              </a:defRPr>
            </a:lvl1pPr>
          </a:lstStyle>
          <a:p>
            <a:endParaRPr/>
          </a:p>
        </p:txBody>
      </p:sp>
      <p:sp>
        <p:nvSpPr>
          <p:cNvPr id="49" name="Google Shape;49;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2"/>
              </a:buClr>
              <a:buSzPts val="3400"/>
              <a:buFont typeface="Oswald"/>
              <a:buNone/>
              <a:defRPr sz="34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06000"/>
            <a:ext cx="8520600" cy="3462600"/>
          </a:xfrm>
          <a:prstGeom prst="rect">
            <a:avLst/>
          </a:prstGeom>
          <a:noFill/>
          <a:ln>
            <a:noFill/>
          </a:ln>
        </p:spPr>
        <p:txBody>
          <a:bodyPr spcFirstLastPara="1" wrap="square" lIns="91425" tIns="91425" rIns="91425" bIns="91425" anchor="t" anchorCtr="0"/>
          <a:lstStyle>
            <a:lvl1pPr marL="457200" lvl="0" indent="-355600">
              <a:lnSpc>
                <a:spcPct val="115000"/>
              </a:lnSpc>
              <a:spcBef>
                <a:spcPts val="0"/>
              </a:spcBef>
              <a:spcAft>
                <a:spcPts val="0"/>
              </a:spcAft>
              <a:buClr>
                <a:schemeClr val="dk2"/>
              </a:buClr>
              <a:buSzPts val="2000"/>
              <a:buFont typeface="Times New Roman"/>
              <a:buChar char="●"/>
              <a:defRPr sz="2000">
                <a:solidFill>
                  <a:schemeClr val="dk2"/>
                </a:solidFill>
                <a:latin typeface="Times New Roman"/>
                <a:ea typeface="Times New Roman"/>
                <a:cs typeface="Times New Roman"/>
                <a:sym typeface="Times New Roman"/>
              </a:defRPr>
            </a:lvl1pPr>
            <a:lvl2pPr marL="914400" lvl="1" indent="-355600">
              <a:lnSpc>
                <a:spcPct val="115000"/>
              </a:lnSpc>
              <a:spcBef>
                <a:spcPts val="1600"/>
              </a:spcBef>
              <a:spcAft>
                <a:spcPts val="0"/>
              </a:spcAft>
              <a:buClr>
                <a:schemeClr val="dk2"/>
              </a:buClr>
              <a:buSzPts val="2000"/>
              <a:buFont typeface="Times New Roman"/>
              <a:buChar char="○"/>
              <a:defRPr sz="2000">
                <a:solidFill>
                  <a:schemeClr val="dk2"/>
                </a:solidFill>
                <a:latin typeface="Times New Roman"/>
                <a:ea typeface="Times New Roman"/>
                <a:cs typeface="Times New Roman"/>
                <a:sym typeface="Times New Roman"/>
              </a:defRPr>
            </a:lvl2pPr>
            <a:lvl3pPr marL="1371600" lvl="2" indent="-355600">
              <a:lnSpc>
                <a:spcPct val="115000"/>
              </a:lnSpc>
              <a:spcBef>
                <a:spcPts val="1600"/>
              </a:spcBef>
              <a:spcAft>
                <a:spcPts val="0"/>
              </a:spcAft>
              <a:buClr>
                <a:schemeClr val="dk2"/>
              </a:buClr>
              <a:buSzPts val="2000"/>
              <a:buFont typeface="Times New Roman"/>
              <a:buChar char="■"/>
              <a:defRPr sz="2000">
                <a:solidFill>
                  <a:schemeClr val="dk2"/>
                </a:solidFill>
                <a:latin typeface="Times New Roman"/>
                <a:ea typeface="Times New Roman"/>
                <a:cs typeface="Times New Roman"/>
                <a:sym typeface="Times New Roman"/>
              </a:defRPr>
            </a:lvl3pPr>
            <a:lvl4pPr marL="1828800" lvl="3" indent="-355600">
              <a:lnSpc>
                <a:spcPct val="115000"/>
              </a:lnSpc>
              <a:spcBef>
                <a:spcPts val="1600"/>
              </a:spcBef>
              <a:spcAft>
                <a:spcPts val="0"/>
              </a:spcAft>
              <a:buClr>
                <a:schemeClr val="dk2"/>
              </a:buClr>
              <a:buSzPts val="2000"/>
              <a:buFont typeface="Times New Roman"/>
              <a:buChar char="●"/>
              <a:defRPr sz="2000">
                <a:solidFill>
                  <a:schemeClr val="dk2"/>
                </a:solidFill>
                <a:latin typeface="Times New Roman"/>
                <a:ea typeface="Times New Roman"/>
                <a:cs typeface="Times New Roman"/>
                <a:sym typeface="Times New Roman"/>
              </a:defRPr>
            </a:lvl4pPr>
            <a:lvl5pPr marL="2286000" lvl="4" indent="-355600">
              <a:lnSpc>
                <a:spcPct val="115000"/>
              </a:lnSpc>
              <a:spcBef>
                <a:spcPts val="1600"/>
              </a:spcBef>
              <a:spcAft>
                <a:spcPts val="0"/>
              </a:spcAft>
              <a:buClr>
                <a:schemeClr val="dk2"/>
              </a:buClr>
              <a:buSzPts val="2000"/>
              <a:buFont typeface="Times New Roman"/>
              <a:buChar char="○"/>
              <a:defRPr sz="2000">
                <a:solidFill>
                  <a:schemeClr val="dk2"/>
                </a:solidFill>
                <a:latin typeface="Times New Roman"/>
                <a:ea typeface="Times New Roman"/>
                <a:cs typeface="Times New Roman"/>
                <a:sym typeface="Times New Roman"/>
              </a:defRPr>
            </a:lvl5pPr>
            <a:lvl6pPr marL="2743200" lvl="5" indent="-355600">
              <a:lnSpc>
                <a:spcPct val="115000"/>
              </a:lnSpc>
              <a:spcBef>
                <a:spcPts val="1600"/>
              </a:spcBef>
              <a:spcAft>
                <a:spcPts val="0"/>
              </a:spcAft>
              <a:buClr>
                <a:schemeClr val="dk2"/>
              </a:buClr>
              <a:buSzPts val="2000"/>
              <a:buFont typeface="Times New Roman"/>
              <a:buChar char="■"/>
              <a:defRPr sz="2000">
                <a:solidFill>
                  <a:schemeClr val="dk2"/>
                </a:solidFill>
                <a:latin typeface="Times New Roman"/>
                <a:ea typeface="Times New Roman"/>
                <a:cs typeface="Times New Roman"/>
                <a:sym typeface="Times New Roman"/>
              </a:defRPr>
            </a:lvl6pPr>
            <a:lvl7pPr marL="3200400" lvl="6" indent="-355600">
              <a:lnSpc>
                <a:spcPct val="115000"/>
              </a:lnSpc>
              <a:spcBef>
                <a:spcPts val="1600"/>
              </a:spcBef>
              <a:spcAft>
                <a:spcPts val="0"/>
              </a:spcAft>
              <a:buClr>
                <a:schemeClr val="dk2"/>
              </a:buClr>
              <a:buSzPts val="2000"/>
              <a:buFont typeface="Times New Roman"/>
              <a:buChar char="●"/>
              <a:defRPr sz="2000">
                <a:solidFill>
                  <a:schemeClr val="dk2"/>
                </a:solidFill>
                <a:latin typeface="Times New Roman"/>
                <a:ea typeface="Times New Roman"/>
                <a:cs typeface="Times New Roman"/>
                <a:sym typeface="Times New Roman"/>
              </a:defRPr>
            </a:lvl7pPr>
            <a:lvl8pPr marL="3657600" lvl="7" indent="-355600">
              <a:lnSpc>
                <a:spcPct val="115000"/>
              </a:lnSpc>
              <a:spcBef>
                <a:spcPts val="1600"/>
              </a:spcBef>
              <a:spcAft>
                <a:spcPts val="0"/>
              </a:spcAft>
              <a:buClr>
                <a:schemeClr val="dk2"/>
              </a:buClr>
              <a:buSzPts val="2000"/>
              <a:buFont typeface="Times New Roman"/>
              <a:buChar char="○"/>
              <a:defRPr sz="2000">
                <a:solidFill>
                  <a:schemeClr val="dk2"/>
                </a:solidFill>
                <a:latin typeface="Times New Roman"/>
                <a:ea typeface="Times New Roman"/>
                <a:cs typeface="Times New Roman"/>
                <a:sym typeface="Times New Roman"/>
              </a:defRPr>
            </a:lvl8pPr>
            <a:lvl9pPr marL="4114800" lvl="8" indent="-355600">
              <a:lnSpc>
                <a:spcPct val="115000"/>
              </a:lnSpc>
              <a:spcBef>
                <a:spcPts val="1600"/>
              </a:spcBef>
              <a:spcAft>
                <a:spcPts val="1600"/>
              </a:spcAft>
              <a:buClr>
                <a:schemeClr val="dk2"/>
              </a:buClr>
              <a:buSzPts val="2000"/>
              <a:buFont typeface="Times New Roman"/>
              <a:buChar char="■"/>
              <a:defRPr sz="2000">
                <a:solidFill>
                  <a:schemeClr val="dk2"/>
                </a:solidFill>
                <a:latin typeface="Times New Roman"/>
                <a:ea typeface="Times New Roman"/>
                <a:cs typeface="Times New Roman"/>
                <a:sym typeface="Times New Roman"/>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JbfVrwxuPxM"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3"/>
          <p:cNvSpPr txBox="1">
            <a:spLocks noGrp="1"/>
          </p:cNvSpPr>
          <p:nvPr>
            <p:ph type="ctrTitle"/>
          </p:nvPr>
        </p:nvSpPr>
        <p:spPr>
          <a:xfrm>
            <a:off x="986550" y="-243475"/>
            <a:ext cx="7170900" cy="3366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Fundamental Theorem of Calculus </a:t>
            </a:r>
            <a:endParaRPr/>
          </a:p>
          <a:p>
            <a:pPr marL="0" lvl="0" indent="0" algn="ctr" rtl="0">
              <a:spcBef>
                <a:spcPts val="0"/>
              </a:spcBef>
              <a:spcAft>
                <a:spcPts val="0"/>
              </a:spcAft>
              <a:buNone/>
            </a:pPr>
            <a:r>
              <a:rPr lang="en" sz="5000"/>
              <a:t>Derivative of an Integral</a:t>
            </a:r>
            <a:endParaRPr sz="5000"/>
          </a:p>
        </p:txBody>
      </p:sp>
      <p:sp>
        <p:nvSpPr>
          <p:cNvPr id="62" name="Google Shape;62;p13"/>
          <p:cNvSpPr txBox="1">
            <a:spLocks noGrp="1"/>
          </p:cNvSpPr>
          <p:nvPr>
            <p:ph type="subTitle" idx="1"/>
          </p:nvPr>
        </p:nvSpPr>
        <p:spPr>
          <a:xfrm>
            <a:off x="2444250" y="3641125"/>
            <a:ext cx="4255500" cy="695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Jessie and Joshua</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pic>
        <p:nvPicPr>
          <p:cNvPr id="130" name="Google Shape;130;p22"/>
          <p:cNvPicPr preferRelativeResize="0"/>
          <p:nvPr/>
        </p:nvPicPr>
        <p:blipFill>
          <a:blip r:embed="rId3">
            <a:alphaModFix/>
          </a:blip>
          <a:stretch>
            <a:fillRect/>
          </a:stretch>
        </p:blipFill>
        <p:spPr>
          <a:xfrm>
            <a:off x="3" y="209450"/>
            <a:ext cx="8487074" cy="4445029"/>
          </a:xfrm>
          <a:prstGeom prst="rect">
            <a:avLst/>
          </a:prstGeom>
          <a:noFill/>
          <a:ln>
            <a:noFill/>
          </a:ln>
        </p:spPr>
      </p:pic>
      <p:sp>
        <p:nvSpPr>
          <p:cNvPr id="131" name="Google Shape;131;p22"/>
          <p:cNvSpPr txBox="1"/>
          <p:nvPr/>
        </p:nvSpPr>
        <p:spPr>
          <a:xfrm>
            <a:off x="5059850" y="593750"/>
            <a:ext cx="3599100" cy="427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a:latin typeface="Times New Roman"/>
                <a:ea typeface="Times New Roman"/>
                <a:cs typeface="Times New Roman"/>
                <a:sym typeface="Times New Roman"/>
              </a:rPr>
              <a:t>When you simplify/take apart the fraction, cos(x) is the derivative of sin(x), which is the chain rule!</a:t>
            </a:r>
            <a:endParaRPr sz="1500">
              <a:latin typeface="Times New Roman"/>
              <a:ea typeface="Times New Roman"/>
              <a:cs typeface="Times New Roman"/>
              <a:sym typeface="Times New Roman"/>
            </a:endParaRPr>
          </a:p>
          <a:p>
            <a:pPr marL="0" lvl="0" indent="0" algn="l" rtl="0">
              <a:spcBef>
                <a:spcPts val="0"/>
              </a:spcBef>
              <a:spcAft>
                <a:spcPts val="0"/>
              </a:spcAft>
              <a:buNone/>
            </a:pPr>
            <a:endParaRPr sz="1500">
              <a:latin typeface="Times New Roman"/>
              <a:ea typeface="Times New Roman"/>
              <a:cs typeface="Times New Roman"/>
              <a:sym typeface="Times New Roman"/>
            </a:endParaRPr>
          </a:p>
          <a:p>
            <a:pPr marL="0" lvl="0" indent="0" algn="l" rtl="0">
              <a:spcBef>
                <a:spcPts val="0"/>
              </a:spcBef>
              <a:spcAft>
                <a:spcPts val="0"/>
              </a:spcAft>
              <a:buNone/>
            </a:pPr>
            <a:r>
              <a:rPr lang="en" sz="1500">
                <a:latin typeface="Times New Roman"/>
                <a:ea typeface="Times New Roman"/>
                <a:cs typeface="Times New Roman"/>
                <a:sym typeface="Times New Roman"/>
              </a:rPr>
              <a:t>Then, following the given rule for the antiderivative of 1/sin(x), the answer is the ln|sin(x)|+C</a:t>
            </a:r>
            <a:endParaRPr sz="1500">
              <a:latin typeface="Times New Roman"/>
              <a:ea typeface="Times New Roman"/>
              <a:cs typeface="Times New Roman"/>
              <a:sym typeface="Times New Roman"/>
            </a:endParaRPr>
          </a:p>
          <a:p>
            <a:pPr marL="0" lvl="0" indent="0" algn="l" rtl="0">
              <a:spcBef>
                <a:spcPts val="0"/>
              </a:spcBef>
              <a:spcAft>
                <a:spcPts val="0"/>
              </a:spcAft>
              <a:buNone/>
            </a:pPr>
            <a:endParaRPr sz="1500">
              <a:latin typeface="Times New Roman"/>
              <a:ea typeface="Times New Roman"/>
              <a:cs typeface="Times New Roman"/>
              <a:sym typeface="Times New Roman"/>
            </a:endParaRPr>
          </a:p>
          <a:p>
            <a:pPr marL="0" lvl="0" indent="0" algn="l" rtl="0">
              <a:spcBef>
                <a:spcPts val="0"/>
              </a:spcBef>
              <a:spcAft>
                <a:spcPts val="0"/>
              </a:spcAft>
              <a:buNone/>
            </a:pPr>
            <a:r>
              <a:rPr lang="en" sz="1500">
                <a:latin typeface="Times New Roman"/>
                <a:ea typeface="Times New Roman"/>
                <a:cs typeface="Times New Roman"/>
                <a:sym typeface="Times New Roman"/>
              </a:rPr>
              <a:t>Just like problem 2, the sin(x) is inside the parentheses of the ln(x), so it needs to be left alone in the denominator</a:t>
            </a:r>
            <a:endParaRPr sz="1500">
              <a:latin typeface="Times New Roman"/>
              <a:ea typeface="Times New Roman"/>
              <a:cs typeface="Times New Roman"/>
              <a:sym typeface="Times New Roman"/>
            </a:endParaRPr>
          </a:p>
          <a:p>
            <a:pPr marL="0" lvl="0" indent="0" algn="l" rtl="0">
              <a:spcBef>
                <a:spcPts val="0"/>
              </a:spcBef>
              <a:spcAft>
                <a:spcPts val="0"/>
              </a:spcAft>
              <a:buNone/>
            </a:pPr>
            <a:endParaRPr sz="1500">
              <a:latin typeface="Times New Roman"/>
              <a:ea typeface="Times New Roman"/>
              <a:cs typeface="Times New Roman"/>
              <a:sym typeface="Times New Roman"/>
            </a:endParaRPr>
          </a:p>
          <a:p>
            <a:pPr marL="0" lvl="0" indent="0" algn="l" rtl="0">
              <a:spcBef>
                <a:spcPts val="0"/>
              </a:spcBef>
              <a:spcAft>
                <a:spcPts val="0"/>
              </a:spcAft>
              <a:buNone/>
            </a:pPr>
            <a:r>
              <a:rPr lang="en" sz="1500">
                <a:latin typeface="Times New Roman"/>
                <a:ea typeface="Times New Roman"/>
                <a:cs typeface="Times New Roman"/>
                <a:sym typeface="Times New Roman"/>
              </a:rPr>
              <a:t>Again, C is included as a constant because we don’t know if there was an alone integer in the original equation</a:t>
            </a:r>
            <a:endParaRPr sz="1500">
              <a:latin typeface="Times New Roman"/>
              <a:ea typeface="Times New Roman"/>
              <a:cs typeface="Times New Roman"/>
              <a:sym typeface="Times New Roman"/>
            </a:endParaRPr>
          </a:p>
          <a:p>
            <a:pPr marL="0" lvl="0" indent="0" algn="l" rtl="0">
              <a:spcBef>
                <a:spcPts val="0"/>
              </a:spcBef>
              <a:spcAft>
                <a:spcPts val="0"/>
              </a:spcAft>
              <a:buNone/>
            </a:pPr>
            <a:endParaRPr sz="1500">
              <a:latin typeface="Times New Roman"/>
              <a:ea typeface="Times New Roman"/>
              <a:cs typeface="Times New Roman"/>
              <a:sym typeface="Times New Roman"/>
            </a:endParaRPr>
          </a:p>
          <a:p>
            <a:pPr marL="0" lvl="0" indent="0" algn="l" rtl="0">
              <a:spcBef>
                <a:spcPts val="0"/>
              </a:spcBef>
              <a:spcAft>
                <a:spcPts val="0"/>
              </a:spcAft>
              <a:buNone/>
            </a:pPr>
            <a:endParaRPr sz="1500">
              <a:latin typeface="Times New Roman"/>
              <a:ea typeface="Times New Roman"/>
              <a:cs typeface="Times New Roman"/>
              <a:sym typeface="Times New Roman"/>
            </a:endParaRPr>
          </a:p>
        </p:txBody>
      </p:sp>
      <p:cxnSp>
        <p:nvCxnSpPr>
          <p:cNvPr id="132" name="Google Shape;132;p22"/>
          <p:cNvCxnSpPr/>
          <p:nvPr/>
        </p:nvCxnSpPr>
        <p:spPr>
          <a:xfrm flipH="1">
            <a:off x="3047075" y="1256700"/>
            <a:ext cx="1989000" cy="1608600"/>
          </a:xfrm>
          <a:prstGeom prst="straightConnector1">
            <a:avLst/>
          </a:prstGeom>
          <a:noFill/>
          <a:ln w="19050" cap="flat" cmpd="sng">
            <a:solidFill>
              <a:srgbClr val="0000FF"/>
            </a:solidFill>
            <a:prstDash val="solid"/>
            <a:round/>
            <a:headEnd type="none" w="med" len="med"/>
            <a:tailEnd type="triangle" w="med" len="med"/>
          </a:ln>
        </p:spPr>
      </p:cxnSp>
      <p:cxnSp>
        <p:nvCxnSpPr>
          <p:cNvPr id="133" name="Google Shape;133;p22"/>
          <p:cNvCxnSpPr/>
          <p:nvPr/>
        </p:nvCxnSpPr>
        <p:spPr>
          <a:xfrm flipH="1">
            <a:off x="2250225" y="3190550"/>
            <a:ext cx="2906700" cy="93900"/>
          </a:xfrm>
          <a:prstGeom prst="straightConnector1">
            <a:avLst/>
          </a:prstGeom>
          <a:noFill/>
          <a:ln w="19050" cap="flat" cmpd="sng">
            <a:solidFill>
              <a:srgbClr val="FF00FF"/>
            </a:solidFill>
            <a:prstDash val="solid"/>
            <a:round/>
            <a:headEnd type="none" w="med" len="med"/>
            <a:tailEnd type="triangle" w="med" len="med"/>
          </a:ln>
        </p:spPr>
      </p:cxnSp>
      <p:cxnSp>
        <p:nvCxnSpPr>
          <p:cNvPr id="134" name="Google Shape;134;p22"/>
          <p:cNvCxnSpPr/>
          <p:nvPr/>
        </p:nvCxnSpPr>
        <p:spPr>
          <a:xfrm flipH="1">
            <a:off x="2655600" y="3203975"/>
            <a:ext cx="2487900" cy="681600"/>
          </a:xfrm>
          <a:prstGeom prst="straightConnector1">
            <a:avLst/>
          </a:prstGeom>
          <a:noFill/>
          <a:ln w="19050" cap="flat" cmpd="sng">
            <a:solidFill>
              <a:srgbClr val="FF00FF"/>
            </a:solidFill>
            <a:prstDash val="solid"/>
            <a:round/>
            <a:headEnd type="none" w="med" len="med"/>
            <a:tailEnd type="triangle" w="med" len="med"/>
          </a:ln>
        </p:spPr>
      </p:cxnSp>
      <p:cxnSp>
        <p:nvCxnSpPr>
          <p:cNvPr id="135" name="Google Shape;135;p22"/>
          <p:cNvCxnSpPr/>
          <p:nvPr/>
        </p:nvCxnSpPr>
        <p:spPr>
          <a:xfrm flipH="1">
            <a:off x="4213850" y="3888875"/>
            <a:ext cx="846000" cy="120900"/>
          </a:xfrm>
          <a:prstGeom prst="straightConnector1">
            <a:avLst/>
          </a:prstGeom>
          <a:noFill/>
          <a:ln w="19050" cap="flat" cmpd="sng">
            <a:solidFill>
              <a:srgbClr val="00FF00"/>
            </a:solidFill>
            <a:prstDash val="solid"/>
            <a:round/>
            <a:headEnd type="none" w="med" len="med"/>
            <a:tailEnd type="triangl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pic>
        <p:nvPicPr>
          <p:cNvPr id="140" name="Google Shape;140;p23"/>
          <p:cNvPicPr preferRelativeResize="0"/>
          <p:nvPr/>
        </p:nvPicPr>
        <p:blipFill>
          <a:blip r:embed="rId3">
            <a:alphaModFix/>
          </a:blip>
          <a:stretch>
            <a:fillRect/>
          </a:stretch>
        </p:blipFill>
        <p:spPr>
          <a:xfrm>
            <a:off x="0" y="851250"/>
            <a:ext cx="7638900" cy="3146150"/>
          </a:xfrm>
          <a:prstGeom prst="rect">
            <a:avLst/>
          </a:prstGeom>
          <a:noFill/>
          <a:ln>
            <a:noFill/>
          </a:ln>
        </p:spPr>
      </p:pic>
      <p:sp>
        <p:nvSpPr>
          <p:cNvPr id="141" name="Google Shape;141;p23"/>
          <p:cNvSpPr txBox="1"/>
          <p:nvPr/>
        </p:nvSpPr>
        <p:spPr>
          <a:xfrm>
            <a:off x="6205725" y="3424350"/>
            <a:ext cx="1959900" cy="1280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a:latin typeface="Times New Roman"/>
                <a:ea typeface="Times New Roman"/>
                <a:cs typeface="Times New Roman"/>
                <a:sym typeface="Times New Roman"/>
              </a:rPr>
              <a:t>The constants will cancel out because it is C-C, which is just zero</a:t>
            </a:r>
            <a:endParaRPr sz="1500">
              <a:latin typeface="Times New Roman"/>
              <a:ea typeface="Times New Roman"/>
              <a:cs typeface="Times New Roman"/>
              <a:sym typeface="Times New Roman"/>
            </a:endParaRPr>
          </a:p>
        </p:txBody>
      </p:sp>
      <p:cxnSp>
        <p:nvCxnSpPr>
          <p:cNvPr id="142" name="Google Shape;142;p23"/>
          <p:cNvCxnSpPr/>
          <p:nvPr/>
        </p:nvCxnSpPr>
        <p:spPr>
          <a:xfrm rot="10800000">
            <a:off x="3242625" y="3236700"/>
            <a:ext cx="2963100" cy="827700"/>
          </a:xfrm>
          <a:prstGeom prst="straightConnector1">
            <a:avLst/>
          </a:prstGeom>
          <a:noFill/>
          <a:ln w="19050" cap="flat" cmpd="sng">
            <a:solidFill>
              <a:srgbClr val="0000FF"/>
            </a:solidFill>
            <a:prstDash val="solid"/>
            <a:round/>
            <a:headEnd type="none" w="med" len="med"/>
            <a:tailEnd type="triangle" w="med" len="med"/>
          </a:ln>
        </p:spPr>
      </p:cxnSp>
      <p:cxnSp>
        <p:nvCxnSpPr>
          <p:cNvPr id="143" name="Google Shape;143;p23"/>
          <p:cNvCxnSpPr/>
          <p:nvPr/>
        </p:nvCxnSpPr>
        <p:spPr>
          <a:xfrm rot="10800000">
            <a:off x="6569250" y="3166925"/>
            <a:ext cx="55800" cy="265500"/>
          </a:xfrm>
          <a:prstGeom prst="straightConnector1">
            <a:avLst/>
          </a:prstGeom>
          <a:noFill/>
          <a:ln w="19050" cap="flat" cmpd="sng">
            <a:solidFill>
              <a:srgbClr val="0000FF"/>
            </a:solidFill>
            <a:prstDash val="solid"/>
            <a:round/>
            <a:headEnd type="none" w="med" len="med"/>
            <a:tailEnd type="triangle" w="med" len="med"/>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Real Life Application</a:t>
            </a:r>
            <a:endParaRPr/>
          </a:p>
        </p:txBody>
      </p:sp>
      <p:sp>
        <p:nvSpPr>
          <p:cNvPr id="149" name="Google Shape;149;p24"/>
          <p:cNvSpPr txBox="1">
            <a:spLocks noGrp="1"/>
          </p:cNvSpPr>
          <p:nvPr>
            <p:ph type="body" idx="1"/>
          </p:nvPr>
        </p:nvSpPr>
        <p:spPr>
          <a:xfrm>
            <a:off x="311700" y="1106000"/>
            <a:ext cx="8520600" cy="3462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An object has a total distance traveled of d(x)=         meters. Use the fundamental theorem of calculus to find an equation for the rate of change of the distance, or velocity, the object has traveled.</a:t>
            </a:r>
            <a:endParaRPr/>
          </a:p>
        </p:txBody>
      </p:sp>
      <p:pic>
        <p:nvPicPr>
          <p:cNvPr id="150" name="Google Shape;150;p24"/>
          <p:cNvPicPr preferRelativeResize="0"/>
          <p:nvPr/>
        </p:nvPicPr>
        <p:blipFill rotWithShape="1">
          <a:blip r:embed="rId3">
            <a:alphaModFix/>
          </a:blip>
          <a:srcRect l="28415" t="56007" r="67585" b="35765"/>
          <a:stretch/>
        </p:blipFill>
        <p:spPr>
          <a:xfrm>
            <a:off x="5228124" y="990049"/>
            <a:ext cx="517176" cy="664875"/>
          </a:xfrm>
          <a:prstGeom prst="rect">
            <a:avLst/>
          </a:prstGeom>
          <a:noFill/>
          <a:ln>
            <a:noFill/>
          </a:ln>
        </p:spPr>
      </p:pic>
      <p:pic>
        <p:nvPicPr>
          <p:cNvPr id="151" name="Google Shape;151;p24"/>
          <p:cNvPicPr preferRelativeResize="0"/>
          <p:nvPr/>
        </p:nvPicPr>
        <p:blipFill rotWithShape="1">
          <a:blip r:embed="rId3">
            <a:alphaModFix/>
          </a:blip>
          <a:srcRect l="28310" t="66393" r="60745" b="26110"/>
          <a:stretch/>
        </p:blipFill>
        <p:spPr>
          <a:xfrm>
            <a:off x="1252701" y="2329525"/>
            <a:ext cx="2372198" cy="1015551"/>
          </a:xfrm>
          <a:prstGeom prst="rect">
            <a:avLst/>
          </a:prstGeom>
          <a:noFill/>
          <a:ln>
            <a:noFill/>
          </a:ln>
        </p:spPr>
      </p:pic>
      <p:pic>
        <p:nvPicPr>
          <p:cNvPr id="152" name="Google Shape;152;p24"/>
          <p:cNvPicPr preferRelativeResize="0"/>
          <p:nvPr/>
        </p:nvPicPr>
        <p:blipFill rotWithShape="1">
          <a:blip r:embed="rId3">
            <a:alphaModFix/>
          </a:blip>
          <a:srcRect l="28145" t="76775" r="64884" b="19202"/>
          <a:stretch/>
        </p:blipFill>
        <p:spPr>
          <a:xfrm>
            <a:off x="1252700" y="3648425"/>
            <a:ext cx="2033680" cy="7335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Works Cited</a:t>
            </a:r>
            <a:endParaRPr/>
          </a:p>
        </p:txBody>
      </p:sp>
      <p:sp>
        <p:nvSpPr>
          <p:cNvPr id="158" name="Google Shape;158;p25"/>
          <p:cNvSpPr txBox="1">
            <a:spLocks noGrp="1"/>
          </p:cNvSpPr>
          <p:nvPr>
            <p:ph type="body" idx="1"/>
          </p:nvPr>
        </p:nvSpPr>
        <p:spPr>
          <a:xfrm>
            <a:off x="311700" y="1106000"/>
            <a:ext cx="8520600" cy="3462600"/>
          </a:xfrm>
          <a:prstGeom prst="rect">
            <a:avLst/>
          </a:prstGeom>
        </p:spPr>
        <p:txBody>
          <a:bodyPr spcFirstLastPara="1" wrap="square" lIns="91425" tIns="91425" rIns="91425" bIns="91425" anchor="t" anchorCtr="0">
            <a:noAutofit/>
          </a:bodyPr>
          <a:lstStyle/>
          <a:p>
            <a:pPr marL="228600" lvl="0" indent="-228600" algn="l" rtl="0">
              <a:spcBef>
                <a:spcPts val="0"/>
              </a:spcBef>
              <a:spcAft>
                <a:spcPts val="0"/>
              </a:spcAft>
              <a:buNone/>
            </a:pPr>
            <a:r>
              <a:rPr lang="en" sz="1400">
                <a:solidFill>
                  <a:srgbClr val="333333"/>
                </a:solidFill>
              </a:rPr>
              <a:t>Khan, Sal. “The Fundamental Theorem of Calculus and Definite Integrals.” </a:t>
            </a:r>
            <a:r>
              <a:rPr lang="en" sz="1400" i="1">
                <a:solidFill>
                  <a:srgbClr val="333333"/>
                </a:solidFill>
              </a:rPr>
              <a:t>Khan Academy</a:t>
            </a:r>
            <a:r>
              <a:rPr lang="en" sz="1400">
                <a:solidFill>
                  <a:srgbClr val="333333"/>
                </a:solidFill>
              </a:rPr>
              <a:t>, Khan Academy, www.khanacademy.org/math/ap-calculus-ab/ab-integration-new/ab-6-7/v/connecting-the-first-and-second-fundamental-theorems-of-calculus.</a:t>
            </a:r>
            <a:endParaRPr sz="1400">
              <a:solidFill>
                <a:srgbClr val="333333"/>
              </a:solidFill>
            </a:endParaRPr>
          </a:p>
          <a:p>
            <a:pPr marL="152400" lvl="0" indent="-152400" algn="l" rtl="0">
              <a:spcBef>
                <a:spcPts val="0"/>
              </a:spcBef>
              <a:spcAft>
                <a:spcPts val="0"/>
              </a:spcAft>
              <a:buNone/>
            </a:pPr>
            <a:r>
              <a:rPr lang="en" sz="1400">
                <a:solidFill>
                  <a:srgbClr val="333333"/>
                </a:solidFill>
              </a:rPr>
              <a:t>Foerster, Paul A. </a:t>
            </a:r>
            <a:r>
              <a:rPr lang="en" sz="1400" i="1">
                <a:solidFill>
                  <a:srgbClr val="333333"/>
                </a:solidFill>
              </a:rPr>
              <a:t>Calculus: Concepts and Applications</a:t>
            </a:r>
            <a:r>
              <a:rPr lang="en" sz="1400">
                <a:solidFill>
                  <a:srgbClr val="333333"/>
                </a:solidFill>
              </a:rPr>
              <a:t>. 2nd ed., Key Curriculum Press, 2010. 270-80.</a:t>
            </a:r>
            <a:endParaRPr sz="1400">
              <a:solidFill>
                <a:srgbClr val="333333"/>
              </a:solidFill>
            </a:endParaRPr>
          </a:p>
          <a:p>
            <a:pPr marL="152400" lvl="0" indent="-152400" algn="l" rtl="0">
              <a:spcBef>
                <a:spcPts val="0"/>
              </a:spcBef>
              <a:spcAft>
                <a:spcPts val="0"/>
              </a:spcAft>
              <a:buNone/>
            </a:pPr>
            <a:r>
              <a:rPr lang="en" sz="1400">
                <a:solidFill>
                  <a:srgbClr val="333333"/>
                </a:solidFill>
              </a:rPr>
              <a:t>Winders, M, et al. </a:t>
            </a:r>
            <a:r>
              <a:rPr lang="en" sz="1400" i="1">
                <a:solidFill>
                  <a:srgbClr val="333333"/>
                </a:solidFill>
              </a:rPr>
              <a:t>Math 121 Calculus II</a:t>
            </a:r>
            <a:r>
              <a:rPr lang="en" sz="1400">
                <a:solidFill>
                  <a:srgbClr val="333333"/>
                </a:solidFill>
              </a:rPr>
              <a:t>, Clark University, mathcs.clarku.edu/~ma121/.</a:t>
            </a:r>
            <a:endParaRPr sz="1400">
              <a:solidFill>
                <a:srgbClr val="333333"/>
              </a:solidFill>
            </a:endParaRPr>
          </a:p>
          <a:p>
            <a:pPr marL="0" lvl="0" indent="0" algn="l" rtl="0">
              <a:spcBef>
                <a:spcPts val="0"/>
              </a:spcBef>
              <a:spcAft>
                <a:spcPts val="1600"/>
              </a:spcAft>
              <a:buNone/>
            </a:pPr>
            <a:endParaRPr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6"/>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Thank You for Watching!</a:t>
            </a:r>
            <a:endParaRPr/>
          </a:p>
          <a:p>
            <a:pPr marL="0" lvl="0" indent="0" algn="ctr" rtl="0">
              <a:spcBef>
                <a:spcPts val="0"/>
              </a:spcBef>
              <a:spcAft>
                <a:spcPts val="0"/>
              </a:spcAft>
              <a:buNone/>
            </a:pPr>
            <a:r>
              <a:rPr lang="en"/>
              <a:t>Any Questions?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What is it?</a:t>
            </a:r>
            <a:endParaRPr/>
          </a:p>
        </p:txBody>
      </p:sp>
      <p:sp>
        <p:nvSpPr>
          <p:cNvPr id="68" name="Google Shape;68;p14"/>
          <p:cNvSpPr txBox="1">
            <a:spLocks noGrp="1"/>
          </p:cNvSpPr>
          <p:nvPr>
            <p:ph type="body" idx="1"/>
          </p:nvPr>
        </p:nvSpPr>
        <p:spPr>
          <a:xfrm>
            <a:off x="311700" y="1106000"/>
            <a:ext cx="8520600" cy="346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Fundamental of Calculus - Derivative of an Integral Form</a:t>
            </a:r>
            <a:endParaRPr/>
          </a:p>
          <a:p>
            <a:pPr marL="0" lvl="0" indent="0" algn="l" rtl="0">
              <a:spcBef>
                <a:spcPts val="1600"/>
              </a:spcBef>
              <a:spcAft>
                <a:spcPts val="0"/>
              </a:spcAft>
              <a:buNone/>
            </a:pPr>
            <a:r>
              <a:rPr lang="en"/>
              <a:t>If                       where </a:t>
            </a:r>
            <a:r>
              <a:rPr lang="en" i="1"/>
              <a:t>a</a:t>
            </a:r>
            <a:r>
              <a:rPr lang="en"/>
              <a:t> is any constant, and if </a:t>
            </a:r>
            <a:r>
              <a:rPr lang="en" i="1"/>
              <a:t>f</a:t>
            </a:r>
            <a:r>
              <a:rPr lang="en"/>
              <a:t> is continuous around </a:t>
            </a:r>
            <a:r>
              <a:rPr lang="en" i="1"/>
              <a:t>a</a:t>
            </a:r>
            <a:r>
              <a:rPr lang="en"/>
              <a:t>, then</a:t>
            </a:r>
            <a:endParaRPr/>
          </a:p>
          <a:p>
            <a:pPr marL="0" lvl="0" indent="0" algn="l" rtl="0">
              <a:spcBef>
                <a:spcPts val="1600"/>
              </a:spcBef>
              <a:spcAft>
                <a:spcPts val="0"/>
              </a:spcAft>
              <a:buNone/>
            </a:pPr>
            <a:r>
              <a:rPr lang="en"/>
              <a:t>												 </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69" name="Google Shape;69;p14"/>
          <p:cNvPicPr preferRelativeResize="0"/>
          <p:nvPr/>
        </p:nvPicPr>
        <p:blipFill rotWithShape="1">
          <a:blip r:embed="rId3">
            <a:alphaModFix/>
          </a:blip>
          <a:srcRect l="21657" t="51033" r="69783" b="41135"/>
          <a:stretch/>
        </p:blipFill>
        <p:spPr>
          <a:xfrm>
            <a:off x="653175" y="1577225"/>
            <a:ext cx="1330925" cy="684601"/>
          </a:xfrm>
          <a:prstGeom prst="rect">
            <a:avLst/>
          </a:prstGeom>
          <a:noFill/>
          <a:ln>
            <a:noFill/>
          </a:ln>
        </p:spPr>
      </p:pic>
      <p:pic>
        <p:nvPicPr>
          <p:cNvPr id="70" name="Google Shape;70;p14"/>
          <p:cNvPicPr preferRelativeResize="0"/>
          <p:nvPr/>
        </p:nvPicPr>
        <p:blipFill rotWithShape="1">
          <a:blip r:embed="rId4">
            <a:alphaModFix/>
          </a:blip>
          <a:srcRect l="23806" t="51905" r="60831" b="42342"/>
          <a:stretch/>
        </p:blipFill>
        <p:spPr>
          <a:xfrm>
            <a:off x="3425925" y="2095350"/>
            <a:ext cx="2524976" cy="533750"/>
          </a:xfrm>
          <a:prstGeom prst="rect">
            <a:avLst/>
          </a:prstGeom>
          <a:noFill/>
          <a:ln>
            <a:noFill/>
          </a:ln>
        </p:spPr>
      </p:pic>
      <p:sp>
        <p:nvSpPr>
          <p:cNvPr id="71" name="Google Shape;71;p14"/>
          <p:cNvSpPr txBox="1">
            <a:spLocks noGrp="1"/>
          </p:cNvSpPr>
          <p:nvPr>
            <p:ph type="title"/>
          </p:nvPr>
        </p:nvSpPr>
        <p:spPr>
          <a:xfrm>
            <a:off x="311700" y="2549413"/>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What does this mean?</a:t>
            </a:r>
            <a:endParaRPr/>
          </a:p>
        </p:txBody>
      </p:sp>
      <p:sp>
        <p:nvSpPr>
          <p:cNvPr id="72" name="Google Shape;72;p14"/>
          <p:cNvSpPr txBox="1"/>
          <p:nvPr/>
        </p:nvSpPr>
        <p:spPr>
          <a:xfrm>
            <a:off x="4449750" y="56175"/>
            <a:ext cx="2171700" cy="59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400">
              <a:latin typeface="Times New Roman"/>
              <a:ea typeface="Times New Roman"/>
              <a:cs typeface="Times New Roman"/>
              <a:sym typeface="Times New Roman"/>
            </a:endParaRPr>
          </a:p>
        </p:txBody>
      </p:sp>
      <p:pic>
        <p:nvPicPr>
          <p:cNvPr id="73" name="Google Shape;73;p14"/>
          <p:cNvPicPr preferRelativeResize="0"/>
          <p:nvPr/>
        </p:nvPicPr>
        <p:blipFill rotWithShape="1">
          <a:blip r:embed="rId5">
            <a:alphaModFix/>
          </a:blip>
          <a:srcRect b="48914"/>
          <a:stretch/>
        </p:blipFill>
        <p:spPr>
          <a:xfrm>
            <a:off x="1984100" y="3282925"/>
            <a:ext cx="4791675" cy="1313825"/>
          </a:xfrm>
          <a:prstGeom prst="rect">
            <a:avLst/>
          </a:prstGeom>
          <a:noFill/>
          <a:ln>
            <a:noFill/>
          </a:ln>
        </p:spPr>
      </p:pic>
      <p:sp>
        <p:nvSpPr>
          <p:cNvPr id="74" name="Google Shape;74;p14"/>
          <p:cNvSpPr txBox="1"/>
          <p:nvPr/>
        </p:nvSpPr>
        <p:spPr>
          <a:xfrm>
            <a:off x="4795650" y="4290875"/>
            <a:ext cx="2963100" cy="372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Times New Roman"/>
                <a:ea typeface="Times New Roman"/>
                <a:cs typeface="Times New Roman"/>
                <a:sym typeface="Times New Roman"/>
              </a:rPr>
              <a:t>https://mathcs.clarku.edu/~ma121/</a:t>
            </a:r>
            <a:endParaRPr sz="1200">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Conceptual Meaning</a:t>
            </a:r>
            <a:endParaRPr/>
          </a:p>
        </p:txBody>
      </p:sp>
      <p:sp>
        <p:nvSpPr>
          <p:cNvPr id="80" name="Google Shape;80;p15"/>
          <p:cNvSpPr txBox="1">
            <a:spLocks noGrp="1"/>
          </p:cNvSpPr>
          <p:nvPr>
            <p:ph type="body" idx="1"/>
          </p:nvPr>
        </p:nvSpPr>
        <p:spPr>
          <a:xfrm>
            <a:off x="311700" y="1106000"/>
            <a:ext cx="8520600" cy="346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Fundamental Theorem of Calculus Part Two relates a definite integral to the net change of the antiderivative</a:t>
            </a:r>
            <a:endParaRPr/>
          </a:p>
          <a:p>
            <a:pPr marL="0" lvl="0" indent="0" algn="l" rtl="0">
              <a:spcBef>
                <a:spcPts val="1600"/>
              </a:spcBef>
              <a:spcAft>
                <a:spcPts val="1600"/>
              </a:spcAft>
              <a:buNone/>
            </a:pPr>
            <a:r>
              <a:rPr lang="en"/>
              <a:t>In other words, taking the derivative of an integral!</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Quick Examples</a:t>
            </a:r>
            <a:endParaRPr/>
          </a:p>
        </p:txBody>
      </p:sp>
      <p:pic>
        <p:nvPicPr>
          <p:cNvPr id="86" name="Google Shape;86;p16"/>
          <p:cNvPicPr preferRelativeResize="0"/>
          <p:nvPr/>
        </p:nvPicPr>
        <p:blipFill>
          <a:blip r:embed="rId3">
            <a:alphaModFix/>
          </a:blip>
          <a:stretch>
            <a:fillRect/>
          </a:stretch>
        </p:blipFill>
        <p:spPr>
          <a:xfrm>
            <a:off x="311700" y="1286375"/>
            <a:ext cx="5246825" cy="1363350"/>
          </a:xfrm>
          <a:prstGeom prst="rect">
            <a:avLst/>
          </a:prstGeom>
          <a:noFill/>
          <a:ln>
            <a:noFill/>
          </a:ln>
        </p:spPr>
      </p:pic>
      <p:sp>
        <p:nvSpPr>
          <p:cNvPr id="87" name="Google Shape;87;p16"/>
          <p:cNvSpPr/>
          <p:nvPr/>
        </p:nvSpPr>
        <p:spPr>
          <a:xfrm>
            <a:off x="1020325" y="1196125"/>
            <a:ext cx="391200" cy="391500"/>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8" name="Google Shape;88;p16"/>
          <p:cNvPicPr preferRelativeResize="0"/>
          <p:nvPr/>
        </p:nvPicPr>
        <p:blipFill>
          <a:blip r:embed="rId4">
            <a:alphaModFix/>
          </a:blip>
          <a:stretch>
            <a:fillRect/>
          </a:stretch>
        </p:blipFill>
        <p:spPr>
          <a:xfrm>
            <a:off x="2618700" y="2830100"/>
            <a:ext cx="6213600" cy="1432875"/>
          </a:xfrm>
          <a:prstGeom prst="rect">
            <a:avLst/>
          </a:prstGeom>
          <a:noFill/>
          <a:ln>
            <a:noFill/>
          </a:ln>
        </p:spPr>
      </p:pic>
      <p:cxnSp>
        <p:nvCxnSpPr>
          <p:cNvPr id="89" name="Google Shape;89;p16"/>
          <p:cNvCxnSpPr>
            <a:stCxn id="87" idx="6"/>
          </p:cNvCxnSpPr>
          <p:nvPr/>
        </p:nvCxnSpPr>
        <p:spPr>
          <a:xfrm>
            <a:off x="1411525" y="1391875"/>
            <a:ext cx="3843900" cy="453000"/>
          </a:xfrm>
          <a:prstGeom prst="curvedConnector3">
            <a:avLst>
              <a:gd name="adj1" fmla="val 91271"/>
            </a:avLst>
          </a:prstGeom>
          <a:noFill/>
          <a:ln w="19050" cap="flat" cmpd="sng">
            <a:solidFill>
              <a:srgbClr val="0000FF"/>
            </a:solidFill>
            <a:prstDash val="solid"/>
            <a:round/>
            <a:headEnd type="none" w="med" len="med"/>
            <a:tailEnd type="stealth" w="med" len="med"/>
          </a:ln>
        </p:spPr>
      </p:cxnSp>
      <p:sp>
        <p:nvSpPr>
          <p:cNvPr id="90" name="Google Shape;90;p16"/>
          <p:cNvSpPr txBox="1"/>
          <p:nvPr/>
        </p:nvSpPr>
        <p:spPr>
          <a:xfrm>
            <a:off x="5744525" y="1106000"/>
            <a:ext cx="1705200" cy="136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a:latin typeface="Times New Roman"/>
                <a:ea typeface="Times New Roman"/>
                <a:cs typeface="Times New Roman"/>
                <a:sym typeface="Times New Roman"/>
              </a:rPr>
              <a:t>Chain Rule for this one would be multiplied by 1, so no need to worry about it</a:t>
            </a:r>
            <a:endParaRPr sz="1500">
              <a:latin typeface="Times New Roman"/>
              <a:ea typeface="Times New Roman"/>
              <a:cs typeface="Times New Roman"/>
              <a:sym typeface="Times New Roman"/>
            </a:endParaRPr>
          </a:p>
        </p:txBody>
      </p:sp>
      <p:sp>
        <p:nvSpPr>
          <p:cNvPr id="91" name="Google Shape;91;p16"/>
          <p:cNvSpPr/>
          <p:nvPr/>
        </p:nvSpPr>
        <p:spPr>
          <a:xfrm>
            <a:off x="3339650" y="2830100"/>
            <a:ext cx="505200" cy="453000"/>
          </a:xfrm>
          <a:prstGeom prst="ellipse">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6"/>
          <p:cNvSpPr txBox="1"/>
          <p:nvPr/>
        </p:nvSpPr>
        <p:spPr>
          <a:xfrm>
            <a:off x="691050" y="2891875"/>
            <a:ext cx="1768800" cy="1432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a:latin typeface="Times New Roman"/>
                <a:ea typeface="Times New Roman"/>
                <a:cs typeface="Times New Roman"/>
                <a:sym typeface="Times New Roman"/>
              </a:rPr>
              <a:t>Chain Rule for this one would be multiplied by 2, so it is multiplied in the front just to make it easier to read</a:t>
            </a:r>
            <a:endParaRPr sz="1500">
              <a:latin typeface="Times New Roman"/>
              <a:ea typeface="Times New Roman"/>
              <a:cs typeface="Times New Roman"/>
              <a:sym typeface="Times New Roman"/>
            </a:endParaRPr>
          </a:p>
        </p:txBody>
      </p:sp>
      <p:cxnSp>
        <p:nvCxnSpPr>
          <p:cNvPr id="93" name="Google Shape;93;p16"/>
          <p:cNvCxnSpPr>
            <a:stCxn id="91" idx="6"/>
          </p:cNvCxnSpPr>
          <p:nvPr/>
        </p:nvCxnSpPr>
        <p:spPr>
          <a:xfrm>
            <a:off x="3844850" y="3056600"/>
            <a:ext cx="4471500" cy="241800"/>
          </a:xfrm>
          <a:prstGeom prst="curvedConnector3">
            <a:avLst>
              <a:gd name="adj1" fmla="val 90308"/>
            </a:avLst>
          </a:prstGeom>
          <a:noFill/>
          <a:ln w="19050" cap="flat" cmpd="sng">
            <a:solidFill>
              <a:srgbClr val="0000FF"/>
            </a:solidFill>
            <a:prstDash val="solid"/>
            <a:round/>
            <a:headEnd type="none" w="med" len="med"/>
            <a:tailEnd type="stealth" w="med" len="med"/>
          </a:ln>
        </p:spPr>
      </p:cxnSp>
      <p:sp>
        <p:nvSpPr>
          <p:cNvPr id="94" name="Google Shape;94;p16"/>
          <p:cNvSpPr/>
          <p:nvPr/>
        </p:nvSpPr>
        <p:spPr>
          <a:xfrm>
            <a:off x="6765575" y="3283100"/>
            <a:ext cx="271200" cy="489900"/>
          </a:xfrm>
          <a:prstGeom prst="rect">
            <a:avLst/>
          </a:prstGeom>
          <a:no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7" descr="There are really two versions of the fundamental theorem of calculus, and we go through the connection here. Created by Sal Khan.&#10;&#10;Practice this lesson yourself on KhanAcademy.org right now: https://www.khanacademy.org/math/ap-calculus-ab/ab-antiderivatives-ftc/ab-fundamental-theorem-of-calc/e/the-fundamental-theorem-of-calculus?utm_source=YT&amp;utm_medium=Desc&amp;utm_campaign=APCalculusAB &#10;&#10;Watch the next lesson: https://www.khanacademy.org/math/ap-calculus-ab/ab-antiderivatives-ftc/ab-fundamental-theorem-of-calc/v/applying-the-fundamental-theorem-of-calculus?utm_source=YT&amp;utm_medium=Desc&amp;utm_campaign=APCalculusAB &#10;&#10;Missed the previous lesson? https://www.khanacademy.org/math/ap-calculus-ab/ab-antiderivatives-ftc/ab-fundamental-theorem-of-calc/v/fundamental-theorem-of-calculus?utm_source=YT&amp;utm_medium=Desc&amp;utm_campaign=APCalculusAB &#10;&#10;AP Calculus AB on Khan Academy: Bill Scott uses Khan Academy to teach AP Calculus at Phillips Academy in Andover, Massachusetts, and heÕs part of the teaching team that helped develop Khan AcademyÕs AP lessons. Phillips Academy was one of the first schools to teach AP nearly 60 years ago.&#10;&#10;About Khan Academy: Khan Academy is a nonprofit with a mission to provide a free, world-class education for anyone, anywhere. We believe learners of all ages should have unlimited access to free educational content they can master at their own pace. We use intelligent software, deep data analytics and intuitive user interfaces to help students and teachers around the world. Our resources cover preschool through early college education, including math, biology, chemistry, physics, economics, finance, history, grammar and more. We offer free personalized SAT test prep in partnership with the test developer, the College Board. Khan Academy has been translated into dozens of languages, and 100 million people use our platform worldwide every year. For more information, visit www.khanacademy.org, join us on Facebook or follow us on Twitter at @khanacademy. And remember, you can learn anything. &#10;&#10;For free. For everyone. Forever. #YouCanLearnAnything&#10;&#10;Subscribe to Khan AcademyÕs AP Calculus AB channel: https://www.youtube.com/channel/UCyoj0ZF4uw8VTFbmlfOVPuw?sub_confirmation=1&#10;Subscribe to Khan Academy: https://www.youtube.com/subscription_center?add_user=khanacademy" title="Fundamental theorem of calculus (Part 2) | AP Calculus AB | Khan Academy">
            <a:hlinkClick r:id="rId3"/>
          </p:cNvPr>
          <p:cNvPicPr preferRelativeResize="0"/>
          <p:nvPr/>
        </p:nvPicPr>
        <p:blipFill>
          <a:blip r:embed="rId4">
            <a:alphaModFix/>
          </a:blip>
          <a:stretch>
            <a:fillRect/>
          </a:stretch>
        </p:blipFill>
        <p:spPr>
          <a:xfrm>
            <a:off x="1143000" y="0"/>
            <a:ext cx="6858000" cy="5143500"/>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8"/>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Worksheet</a:t>
            </a: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Google Shape;109;p19"/>
          <p:cNvPicPr preferRelativeResize="0"/>
          <p:nvPr/>
        </p:nvPicPr>
        <p:blipFill>
          <a:blip r:embed="rId3">
            <a:alphaModFix/>
          </a:blip>
          <a:stretch>
            <a:fillRect/>
          </a:stretch>
        </p:blipFill>
        <p:spPr>
          <a:xfrm>
            <a:off x="110338" y="814825"/>
            <a:ext cx="8923325" cy="35138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20"/>
          <p:cNvPicPr preferRelativeResize="0"/>
          <p:nvPr/>
        </p:nvPicPr>
        <p:blipFill>
          <a:blip r:embed="rId3">
            <a:alphaModFix/>
          </a:blip>
          <a:stretch>
            <a:fillRect/>
          </a:stretch>
        </p:blipFill>
        <p:spPr>
          <a:xfrm>
            <a:off x="632775" y="197038"/>
            <a:ext cx="7878450" cy="4749425"/>
          </a:xfrm>
          <a:prstGeom prst="rect">
            <a:avLst/>
          </a:prstGeom>
          <a:noFill/>
          <a:ln>
            <a:noFill/>
          </a:ln>
        </p:spPr>
      </p:pic>
      <p:sp>
        <p:nvSpPr>
          <p:cNvPr id="115" name="Google Shape;115;p20"/>
          <p:cNvSpPr txBox="1"/>
          <p:nvPr/>
        </p:nvSpPr>
        <p:spPr>
          <a:xfrm>
            <a:off x="6285000" y="322300"/>
            <a:ext cx="2001000" cy="186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a:latin typeface="Times New Roman"/>
                <a:ea typeface="Times New Roman"/>
                <a:cs typeface="Times New Roman"/>
                <a:sym typeface="Times New Roman"/>
              </a:rPr>
              <a:t>The derivative of ln(x) is 1/x. Since cos(x) is inside the parentheses for the ln(x), it needs to be left alone and go in the denominator of the derivative of the ln(x) </a:t>
            </a:r>
            <a:endParaRPr sz="1500">
              <a:latin typeface="Times New Roman"/>
              <a:ea typeface="Times New Roman"/>
              <a:cs typeface="Times New Roman"/>
              <a:sym typeface="Times New Roman"/>
            </a:endParaRPr>
          </a:p>
        </p:txBody>
      </p:sp>
      <p:cxnSp>
        <p:nvCxnSpPr>
          <p:cNvPr id="116" name="Google Shape;116;p20"/>
          <p:cNvCxnSpPr/>
          <p:nvPr/>
        </p:nvCxnSpPr>
        <p:spPr>
          <a:xfrm flipH="1">
            <a:off x="3075225" y="1592450"/>
            <a:ext cx="3223200" cy="215100"/>
          </a:xfrm>
          <a:prstGeom prst="straightConnector1">
            <a:avLst/>
          </a:prstGeom>
          <a:noFill/>
          <a:ln w="19050" cap="flat" cmpd="sng">
            <a:solidFill>
              <a:srgbClr val="0000FF"/>
            </a:solidFill>
            <a:prstDash val="solid"/>
            <a:round/>
            <a:headEnd type="none" w="med" len="med"/>
            <a:tailEnd type="triangle" w="med" len="med"/>
          </a:ln>
        </p:spPr>
      </p:cxnSp>
      <p:sp>
        <p:nvSpPr>
          <p:cNvPr id="117" name="Google Shape;117;p20"/>
          <p:cNvSpPr txBox="1"/>
          <p:nvPr/>
        </p:nvSpPr>
        <p:spPr>
          <a:xfrm>
            <a:off x="5734400" y="2586225"/>
            <a:ext cx="2001000" cy="1302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a:latin typeface="Times New Roman"/>
                <a:ea typeface="Times New Roman"/>
                <a:cs typeface="Times New Roman"/>
                <a:sym typeface="Times New Roman"/>
              </a:rPr>
              <a:t>Then because of chain rule, need to multiply by the derivative of the cos(x), which is the -sin(x)</a:t>
            </a:r>
            <a:endParaRPr sz="1500">
              <a:latin typeface="Times New Roman"/>
              <a:ea typeface="Times New Roman"/>
              <a:cs typeface="Times New Roman"/>
              <a:sym typeface="Times New Roman"/>
            </a:endParaRPr>
          </a:p>
        </p:txBody>
      </p:sp>
      <p:cxnSp>
        <p:nvCxnSpPr>
          <p:cNvPr id="118" name="Google Shape;118;p20"/>
          <p:cNvCxnSpPr>
            <a:stCxn id="117" idx="1"/>
          </p:cNvCxnSpPr>
          <p:nvPr/>
        </p:nvCxnSpPr>
        <p:spPr>
          <a:xfrm rot="10800000">
            <a:off x="4686800" y="2344425"/>
            <a:ext cx="1047600" cy="893100"/>
          </a:xfrm>
          <a:prstGeom prst="straightConnector1">
            <a:avLst/>
          </a:prstGeom>
          <a:noFill/>
          <a:ln w="19050" cap="flat" cmpd="sng">
            <a:solidFill>
              <a:srgbClr val="9900FF"/>
            </a:solidFill>
            <a:prstDash val="solid"/>
            <a:round/>
            <a:headEnd type="none" w="med" len="med"/>
            <a:tailEnd type="triangle" w="med" len="med"/>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pic>
        <p:nvPicPr>
          <p:cNvPr id="123" name="Google Shape;123;p21"/>
          <p:cNvPicPr preferRelativeResize="0"/>
          <p:nvPr/>
        </p:nvPicPr>
        <p:blipFill>
          <a:blip r:embed="rId3">
            <a:alphaModFix/>
          </a:blip>
          <a:stretch>
            <a:fillRect/>
          </a:stretch>
        </p:blipFill>
        <p:spPr>
          <a:xfrm>
            <a:off x="474700" y="380700"/>
            <a:ext cx="5031400" cy="3423525"/>
          </a:xfrm>
          <a:prstGeom prst="rect">
            <a:avLst/>
          </a:prstGeom>
          <a:noFill/>
          <a:ln>
            <a:noFill/>
          </a:ln>
        </p:spPr>
      </p:pic>
      <p:sp>
        <p:nvSpPr>
          <p:cNvPr id="124" name="Google Shape;124;p21"/>
          <p:cNvSpPr txBox="1"/>
          <p:nvPr/>
        </p:nvSpPr>
        <p:spPr>
          <a:xfrm>
            <a:off x="5331500" y="689038"/>
            <a:ext cx="3021600" cy="264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a:latin typeface="Times New Roman"/>
                <a:ea typeface="Times New Roman"/>
                <a:cs typeface="Times New Roman"/>
                <a:sym typeface="Times New Roman"/>
              </a:rPr>
              <a:t>Following the given rule for the antiderivative of 1/x, the answer is simply the ln|x|+C</a:t>
            </a:r>
            <a:endParaRPr sz="1500">
              <a:latin typeface="Times New Roman"/>
              <a:ea typeface="Times New Roman"/>
              <a:cs typeface="Times New Roman"/>
              <a:sym typeface="Times New Roman"/>
            </a:endParaRPr>
          </a:p>
          <a:p>
            <a:pPr marL="0" lvl="0" indent="0" algn="l" rtl="0">
              <a:spcBef>
                <a:spcPts val="0"/>
              </a:spcBef>
              <a:spcAft>
                <a:spcPts val="0"/>
              </a:spcAft>
              <a:buNone/>
            </a:pPr>
            <a:endParaRPr sz="1500">
              <a:latin typeface="Times New Roman"/>
              <a:ea typeface="Times New Roman"/>
              <a:cs typeface="Times New Roman"/>
              <a:sym typeface="Times New Roman"/>
            </a:endParaRPr>
          </a:p>
          <a:p>
            <a:pPr marL="0" lvl="0" indent="0" algn="l" rtl="0">
              <a:spcBef>
                <a:spcPts val="0"/>
              </a:spcBef>
              <a:spcAft>
                <a:spcPts val="0"/>
              </a:spcAft>
              <a:buNone/>
            </a:pPr>
            <a:r>
              <a:rPr lang="en" sz="1500">
                <a:latin typeface="Times New Roman"/>
                <a:ea typeface="Times New Roman"/>
                <a:cs typeface="Times New Roman"/>
                <a:sym typeface="Times New Roman"/>
              </a:rPr>
              <a:t>Need to include C as a constant because we don’t know if there was an alone integer in the original equation</a:t>
            </a:r>
            <a:endParaRPr sz="1500">
              <a:latin typeface="Times New Roman"/>
              <a:ea typeface="Times New Roman"/>
              <a:cs typeface="Times New Roman"/>
              <a:sym typeface="Times New Roman"/>
            </a:endParaRPr>
          </a:p>
        </p:txBody>
      </p:sp>
      <p:cxnSp>
        <p:nvCxnSpPr>
          <p:cNvPr id="125" name="Google Shape;125;p21"/>
          <p:cNvCxnSpPr/>
          <p:nvPr/>
        </p:nvCxnSpPr>
        <p:spPr>
          <a:xfrm flipH="1">
            <a:off x="5022625" y="2632175"/>
            <a:ext cx="859500" cy="295200"/>
          </a:xfrm>
          <a:prstGeom prst="straightConnector1">
            <a:avLst/>
          </a:prstGeom>
          <a:noFill/>
          <a:ln w="19050" cap="flat" cmpd="sng">
            <a:solidFill>
              <a:srgbClr val="0000FF"/>
            </a:solidFill>
            <a:prstDash val="solid"/>
            <a:round/>
            <a:headEnd type="none" w="med" len="med"/>
            <a:tailEnd type="triangle" w="med" len="med"/>
          </a:ln>
        </p:spPr>
      </p:cxnSp>
    </p:spTree>
  </p:cSld>
  <p:clrMapOvr>
    <a:masterClrMapping/>
  </p:clrMapOvr>
</p:sld>
</file>

<file path=ppt/theme/theme1.xml><?xml version="1.0" encoding="utf-8"?>
<a:theme xmlns:a="http://schemas.openxmlformats.org/drawingml/2006/main"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444</Words>
  <Application>Microsoft Office PowerPoint</Application>
  <PresentationFormat>On-screen Show (16:9)</PresentationFormat>
  <Paragraphs>37</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Source Code Pro</vt:lpstr>
      <vt:lpstr>Oswald</vt:lpstr>
      <vt:lpstr>Times New Roman</vt:lpstr>
      <vt:lpstr>Arial</vt:lpstr>
      <vt:lpstr>Modern Writer</vt:lpstr>
      <vt:lpstr>Fundamental Theorem of Calculus  Derivative of an Integral</vt:lpstr>
      <vt:lpstr>What is it?</vt:lpstr>
      <vt:lpstr>Conceptual Meaning</vt:lpstr>
      <vt:lpstr>Quick Examples</vt:lpstr>
      <vt:lpstr>PowerPoint Presentation</vt:lpstr>
      <vt:lpstr>Worksheet</vt:lpstr>
      <vt:lpstr>PowerPoint Presentation</vt:lpstr>
      <vt:lpstr>PowerPoint Presentation</vt:lpstr>
      <vt:lpstr>PowerPoint Presentation</vt:lpstr>
      <vt:lpstr>PowerPoint Presentation</vt:lpstr>
      <vt:lpstr>PowerPoint Presentation</vt:lpstr>
      <vt:lpstr>Real Life Application</vt:lpstr>
      <vt:lpstr>Works Cited</vt:lpstr>
      <vt:lpstr>Thank You for Watching!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Theorem of Calculus  Derivative of an Integral</dc:title>
  <dc:creator>Jessica Ludwick</dc:creator>
  <cp:lastModifiedBy>Windows User</cp:lastModifiedBy>
  <cp:revision>2</cp:revision>
  <dcterms:modified xsi:type="dcterms:W3CDTF">2019-05-14T11:28:34Z</dcterms:modified>
</cp:coreProperties>
</file>