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uni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75cc3c9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75cc3c9e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75cc3c9e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75cc3c9e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5cc3c9e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5cc3c9e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05e10176d0dfe5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05e10176d0dfe5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90edba538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90edba538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90edba538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90edba538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76749d3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76749d3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9de3ce2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9de3ce2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90edba53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90edba53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90edba538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90edba538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75cc3c9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75cc3c9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75cc3c9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75cc3c9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u.ed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aaas.org/news/huge-reservoir-liquid-water-detected-under-surface-mar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Intermediate Value Theorem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Darius &amp; Ryan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#2</a:t>
            </a:r>
            <a:endParaRPr/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3">
            <a:alphaModFix/>
          </a:blip>
          <a:srcRect t="10897"/>
          <a:stretch/>
        </p:blipFill>
        <p:spPr>
          <a:xfrm>
            <a:off x="1416900" y="2780200"/>
            <a:ext cx="3085950" cy="206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 rotWithShape="1">
          <a:blip r:embed="rId4">
            <a:alphaModFix/>
          </a:blip>
          <a:srcRect l="25766" t="48359" r="30502" b="39080"/>
          <a:stretch/>
        </p:blipFill>
        <p:spPr>
          <a:xfrm>
            <a:off x="997263" y="1414125"/>
            <a:ext cx="7149475" cy="130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#2 (con.)</a:t>
            </a:r>
            <a:endParaRPr/>
          </a:p>
        </p:txBody>
      </p:sp>
      <p:pic>
        <p:nvPicPr>
          <p:cNvPr id="191" name="Google Shape;191;p23"/>
          <p:cNvPicPr preferRelativeResize="0"/>
          <p:nvPr/>
        </p:nvPicPr>
        <p:blipFill rotWithShape="1">
          <a:blip r:embed="rId3">
            <a:alphaModFix/>
          </a:blip>
          <a:srcRect l="24472" t="39782" r="45292" b="23217"/>
          <a:stretch/>
        </p:blipFill>
        <p:spPr>
          <a:xfrm>
            <a:off x="819150" y="1526550"/>
            <a:ext cx="4230550" cy="29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/>
          <p:cNvPicPr preferRelativeResize="0"/>
          <p:nvPr/>
        </p:nvPicPr>
        <p:blipFill rotWithShape="1">
          <a:blip r:embed="rId4">
            <a:alphaModFix/>
          </a:blip>
          <a:srcRect l="23100" t="45563" r="57810" b="25318"/>
          <a:stretch/>
        </p:blipFill>
        <p:spPr>
          <a:xfrm>
            <a:off x="5049700" y="1526550"/>
            <a:ext cx="3394224" cy="291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Cited</a:t>
            </a:r>
            <a:endParaRPr/>
          </a:p>
        </p:txBody>
      </p:sp>
      <p:sp>
        <p:nvSpPr>
          <p:cNvPr id="198" name="Google Shape;198;p24"/>
          <p:cNvSpPr txBox="1">
            <a:spLocks noGrp="1"/>
          </p:cNvSpPr>
          <p:nvPr>
            <p:ph type="body" idx="1"/>
          </p:nvPr>
        </p:nvSpPr>
        <p:spPr>
          <a:xfrm>
            <a:off x="883450" y="1460500"/>
            <a:ext cx="7505700" cy="2691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Char char="●"/>
            </a:pP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Arizona State University.” </a:t>
            </a:r>
            <a:r>
              <a:rPr lang="en" sz="10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Intermediate Value Theorem</a:t>
            </a: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Rutgers University, </a:t>
            </a:r>
            <a:r>
              <a:rPr lang="en" sz="10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www.asu.edu/</a:t>
            </a: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Char char="●"/>
            </a:pP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Dutton, Judy. </a:t>
            </a:r>
            <a:r>
              <a:rPr lang="en" sz="10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Science Fair Season: Twelve Kids, a Robot Named Scorch-- and What It Takes to Win</a:t>
            </a: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Hyperion Books, 2011.</a:t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Char char="●"/>
            </a:pP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Hampson, Michelle. “Huge Reservoir of Liquid Water Detected Under Surface of Mars.” </a:t>
            </a:r>
            <a:r>
              <a:rPr lang="en" sz="10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AAAS - The World's Largest General Scientific Society</a:t>
            </a: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25 July 2018, </a:t>
            </a:r>
            <a:r>
              <a:rPr lang="en" sz="10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www.aaas.org/news/huge-reservoir-liquid-water-detected-under-surface-mars</a:t>
            </a: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Char char="●"/>
            </a:pP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Dutton, Judy. </a:t>
            </a:r>
            <a:r>
              <a:rPr lang="en" sz="10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Science Fair Season: Twelve Kids, a Robot Named Scorch-- and What It Takes to Win</a:t>
            </a:r>
            <a:r>
              <a:rPr lang="en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Yaboi.</a:t>
            </a:r>
            <a:endParaRPr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Watching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Formal Definition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If </a:t>
            </a:r>
            <a:r>
              <a:rPr lang="en" sz="2000" i="1"/>
              <a:t>f</a:t>
            </a:r>
            <a:r>
              <a:rPr lang="en" sz="2000"/>
              <a:t> is continuous for all </a:t>
            </a:r>
            <a:r>
              <a:rPr lang="en" sz="2000" i="1"/>
              <a:t>x</a:t>
            </a:r>
            <a:r>
              <a:rPr lang="en" sz="2000"/>
              <a:t> in the closed interval [a,b], and y is a number between </a:t>
            </a:r>
            <a:r>
              <a:rPr lang="en" sz="2000" i="1"/>
              <a:t>f</a:t>
            </a:r>
            <a:r>
              <a:rPr lang="en" sz="2000"/>
              <a:t>(a) and </a:t>
            </a:r>
            <a:r>
              <a:rPr lang="en" sz="2000" i="1"/>
              <a:t>f</a:t>
            </a:r>
            <a:r>
              <a:rPr lang="en" sz="2000"/>
              <a:t>(b), then there is a number </a:t>
            </a:r>
            <a:r>
              <a:rPr lang="en" sz="2000" i="1"/>
              <a:t>x </a:t>
            </a:r>
            <a:r>
              <a:rPr lang="en" sz="2000"/>
              <a:t>= </a:t>
            </a:r>
            <a:r>
              <a:rPr lang="en" sz="2000" i="1"/>
              <a:t>c </a:t>
            </a:r>
            <a:r>
              <a:rPr lang="en" sz="2000"/>
              <a:t>in (a,b) for which </a:t>
            </a:r>
            <a:r>
              <a:rPr lang="en" sz="2000" i="1"/>
              <a:t>f</a:t>
            </a:r>
            <a:r>
              <a:rPr lang="en" sz="2000"/>
              <a:t>(c) = </a:t>
            </a:r>
            <a:r>
              <a:rPr lang="en" sz="2000" i="1"/>
              <a:t>y</a:t>
            </a:r>
            <a:r>
              <a:rPr lang="en" sz="2000"/>
              <a:t>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Informal Definition</a:t>
            </a:r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If a function is continuous between </a:t>
            </a:r>
            <a:r>
              <a:rPr lang="en" sz="2000" i="1"/>
              <a:t>a</a:t>
            </a:r>
            <a:r>
              <a:rPr lang="en" sz="2000"/>
              <a:t> and </a:t>
            </a:r>
            <a:r>
              <a:rPr lang="en" sz="2000" i="1"/>
              <a:t>b</a:t>
            </a:r>
            <a:r>
              <a:rPr lang="en" sz="2000"/>
              <a:t>, for any value between </a:t>
            </a:r>
            <a:r>
              <a:rPr lang="en" sz="2000" i="1"/>
              <a:t>f</a:t>
            </a:r>
            <a:r>
              <a:rPr lang="en" sz="2000"/>
              <a:t>(a) and </a:t>
            </a:r>
            <a:r>
              <a:rPr lang="en" sz="2000" i="1"/>
              <a:t>f</a:t>
            </a:r>
            <a:r>
              <a:rPr lang="en" sz="2000"/>
              <a:t>(b), there is a value </a:t>
            </a:r>
            <a:r>
              <a:rPr lang="en" sz="2000" i="1"/>
              <a:t>c</a:t>
            </a:r>
            <a:r>
              <a:rPr lang="en" sz="2000"/>
              <a:t>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for IVT </a:t>
            </a:r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/>
              <a:t>For any </a:t>
            </a:r>
            <a:r>
              <a:rPr lang="en" sz="2000" i="1"/>
              <a:t>L</a:t>
            </a:r>
            <a:r>
              <a:rPr lang="en" sz="2000"/>
              <a:t> between the values </a:t>
            </a:r>
            <a:r>
              <a:rPr lang="en" sz="2000" i="1"/>
              <a:t>f</a:t>
            </a:r>
            <a:r>
              <a:rPr lang="en" sz="2000"/>
              <a:t>(a) and </a:t>
            </a:r>
            <a:r>
              <a:rPr lang="en" sz="2000" i="1"/>
              <a:t>f</a:t>
            </a:r>
            <a:r>
              <a:rPr lang="en" sz="2000"/>
              <a:t>(b), there exists a number </a:t>
            </a:r>
            <a:r>
              <a:rPr lang="en" sz="2000" i="1"/>
              <a:t>c</a:t>
            </a:r>
            <a:r>
              <a:rPr lang="en" sz="2000"/>
              <a:t> in [a,b] for which </a:t>
            </a:r>
            <a:r>
              <a:rPr lang="en" sz="2000" i="1"/>
              <a:t>f</a:t>
            </a:r>
            <a:r>
              <a:rPr lang="en" sz="2000"/>
              <a:t>(c)= L. 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Meaning</a:t>
            </a:r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Must be continuous from [a,b]</a:t>
            </a:r>
            <a:endParaRPr sz="1500"/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i="1"/>
              <a:t>f</a:t>
            </a:r>
            <a:r>
              <a:rPr lang="en" sz="1500"/>
              <a:t>(c) is between the values of </a:t>
            </a:r>
            <a:r>
              <a:rPr lang="en" sz="1500" i="1"/>
              <a:t>f</a:t>
            </a:r>
            <a:r>
              <a:rPr lang="en" sz="1500"/>
              <a:t>(a) and </a:t>
            </a:r>
            <a:r>
              <a:rPr lang="en" sz="1500" i="1"/>
              <a:t>f</a:t>
            </a:r>
            <a:r>
              <a:rPr lang="en" sz="1500"/>
              <a:t>(b)</a:t>
            </a:r>
            <a:endParaRPr sz="1500"/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Therefore </a:t>
            </a:r>
            <a:r>
              <a:rPr lang="en" sz="1500" i="1"/>
              <a:t>c</a:t>
            </a:r>
            <a:r>
              <a:rPr lang="en" sz="1500"/>
              <a:t> is a value within the interval [a,b]</a:t>
            </a:r>
            <a:endParaRPr sz="1500"/>
          </a:p>
          <a:p>
            <a:pPr marL="0" lvl="0" indent="0" algn="l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500"/>
          </a:p>
        </p:txBody>
      </p:sp>
      <p:pic>
        <p:nvPicPr>
          <p:cNvPr id="154" name="Google Shape;154;p17"/>
          <p:cNvPicPr preferRelativeResize="0"/>
          <p:nvPr/>
        </p:nvPicPr>
        <p:blipFill rotWithShape="1">
          <a:blip r:embed="rId3">
            <a:alphaModFix/>
          </a:blip>
          <a:srcRect l="25982" t="49081" r="54437" b="23216"/>
          <a:stretch/>
        </p:blipFill>
        <p:spPr>
          <a:xfrm>
            <a:off x="5370075" y="1800200"/>
            <a:ext cx="2954774" cy="23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#1</a:t>
            </a:r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819150" y="1611325"/>
            <a:ext cx="7505700" cy="28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/>
              <a:t>Big D is building a fenced in yard for his friend Puff Daddy. He finds that in order to match the house perfectly he needs an area of 5 square acres, but isn’t sure whether a certain length exists that could give him that area. The minimum length of the yard is 2 acres and the maximum is 4, and the area of the yard can be represented by a function F.  F</a:t>
            </a:r>
            <a:r>
              <a:rPr lang="en" sz="2000"/>
              <a:t> is a continuous function on the closed interval [2,4], where </a:t>
            </a:r>
            <a:r>
              <a:rPr lang="en" sz="2000" i="1"/>
              <a:t>F</a:t>
            </a:r>
            <a:r>
              <a:rPr lang="en" sz="2000"/>
              <a:t>(2)=3 and </a:t>
            </a:r>
            <a:r>
              <a:rPr lang="en" sz="2000" i="1"/>
              <a:t>F</a:t>
            </a:r>
            <a:r>
              <a:rPr lang="en" sz="2000"/>
              <a:t>(4)=8. Applying IVT, we find that </a:t>
            </a:r>
            <a:r>
              <a:rPr lang="en" sz="2000" i="1"/>
              <a:t>F</a:t>
            </a:r>
            <a:r>
              <a:rPr lang="en" sz="2000"/>
              <a:t>(c)=5 square acres for at least one length of </a:t>
            </a:r>
            <a:r>
              <a:rPr lang="en" sz="2000" i="1"/>
              <a:t>c</a:t>
            </a:r>
            <a:r>
              <a:rPr lang="en" sz="2000"/>
              <a:t> between 2 and 4.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#2</a:t>
            </a:r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1"/>
          </p:nvPr>
        </p:nvSpPr>
        <p:spPr>
          <a:xfrm>
            <a:off x="819150" y="18002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Is there a solution to f(x)= 3x +5 between x= 3 and x= 5?</a:t>
            </a:r>
            <a:endParaRPr sz="200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Graph function to verify that it’s continuous [3,5].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Pick a value between f(3) and f(5).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Solve for x.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>
            <a:spLocks noGrp="1"/>
          </p:cNvSpPr>
          <p:nvPr>
            <p:ph type="title"/>
          </p:nvPr>
        </p:nvSpPr>
        <p:spPr>
          <a:xfrm>
            <a:off x="819150" y="2093300"/>
            <a:ext cx="7505700" cy="17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on Handout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#1</a:t>
            </a:r>
            <a:endParaRPr/>
          </a:p>
        </p:txBody>
      </p:sp>
      <p:pic>
        <p:nvPicPr>
          <p:cNvPr id="177" name="Google Shape;177;p21"/>
          <p:cNvPicPr preferRelativeResize="0"/>
          <p:nvPr/>
        </p:nvPicPr>
        <p:blipFill rotWithShape="1">
          <a:blip r:embed="rId3">
            <a:alphaModFix/>
          </a:blip>
          <a:srcRect l="25177" t="44331" r="37556" b="24970"/>
          <a:stretch/>
        </p:blipFill>
        <p:spPr>
          <a:xfrm>
            <a:off x="819150" y="1428900"/>
            <a:ext cx="6495619" cy="30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1"/>
          <p:cNvSpPr/>
          <p:nvPr/>
        </p:nvSpPr>
        <p:spPr>
          <a:xfrm>
            <a:off x="1466175" y="3692050"/>
            <a:ext cx="3741900" cy="5271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427</Words>
  <Application>Microsoft Office PowerPoint</Application>
  <PresentationFormat>On-screen Show (16:9)</PresentationFormat>
  <Paragraphs>30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Calibri</vt:lpstr>
      <vt:lpstr>Nunito</vt:lpstr>
      <vt:lpstr>Shift</vt:lpstr>
      <vt:lpstr>Intermediate Value Theorem</vt:lpstr>
      <vt:lpstr>Formal Definition</vt:lpstr>
      <vt:lpstr>Informal Definition</vt:lpstr>
      <vt:lpstr>Conclusion for IVT </vt:lpstr>
      <vt:lpstr>Conceptual Meaning</vt:lpstr>
      <vt:lpstr>Example #1</vt:lpstr>
      <vt:lpstr>Example #2</vt:lpstr>
      <vt:lpstr>Work on Handout</vt:lpstr>
      <vt:lpstr>Problem #1</vt:lpstr>
      <vt:lpstr>Problem #2</vt:lpstr>
      <vt:lpstr>Problem #2 (con.)</vt:lpstr>
      <vt:lpstr>Works Cited</vt:lpstr>
      <vt:lpstr>Thank You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Value Theorem</dc:title>
  <dc:creator>Darius Willis</dc:creator>
  <cp:lastModifiedBy>Windows User</cp:lastModifiedBy>
  <cp:revision>1</cp:revision>
  <dcterms:modified xsi:type="dcterms:W3CDTF">2019-05-13T12:35:16Z</dcterms:modified>
</cp:coreProperties>
</file>