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sldIdLst>
    <p:sldId id="256" r:id="rId2"/>
    <p:sldId id="257" r:id="rId3"/>
    <p:sldId id="283" r:id="rId4"/>
    <p:sldId id="258" r:id="rId5"/>
    <p:sldId id="284" r:id="rId6"/>
    <p:sldId id="259" r:id="rId7"/>
    <p:sldId id="285" r:id="rId8"/>
    <p:sldId id="260" r:id="rId9"/>
    <p:sldId id="286" r:id="rId10"/>
    <p:sldId id="261" r:id="rId11"/>
    <p:sldId id="287" r:id="rId12"/>
    <p:sldId id="262" r:id="rId13"/>
    <p:sldId id="288" r:id="rId14"/>
    <p:sldId id="263" r:id="rId15"/>
    <p:sldId id="289" r:id="rId16"/>
    <p:sldId id="264" r:id="rId17"/>
    <p:sldId id="290" r:id="rId18"/>
    <p:sldId id="265" r:id="rId19"/>
    <p:sldId id="291" r:id="rId20"/>
    <p:sldId id="266" r:id="rId21"/>
    <p:sldId id="292" r:id="rId22"/>
    <p:sldId id="267" r:id="rId23"/>
    <p:sldId id="293" r:id="rId24"/>
    <p:sldId id="268" r:id="rId25"/>
    <p:sldId id="294" r:id="rId26"/>
    <p:sldId id="269" r:id="rId27"/>
    <p:sldId id="295" r:id="rId28"/>
    <p:sldId id="270" r:id="rId29"/>
    <p:sldId id="296" r:id="rId30"/>
    <p:sldId id="271" r:id="rId31"/>
    <p:sldId id="297" r:id="rId32"/>
    <p:sldId id="272" r:id="rId33"/>
    <p:sldId id="298" r:id="rId34"/>
    <p:sldId id="273" r:id="rId35"/>
    <p:sldId id="300" r:id="rId36"/>
    <p:sldId id="274" r:id="rId37"/>
    <p:sldId id="301" r:id="rId38"/>
    <p:sldId id="275" r:id="rId39"/>
    <p:sldId id="302" r:id="rId40"/>
    <p:sldId id="276" r:id="rId41"/>
    <p:sldId id="303" r:id="rId42"/>
    <p:sldId id="277" r:id="rId43"/>
    <p:sldId id="304" r:id="rId44"/>
    <p:sldId id="279" r:id="rId45"/>
    <p:sldId id="305" r:id="rId46"/>
    <p:sldId id="280" r:id="rId47"/>
    <p:sldId id="306" r:id="rId48"/>
    <p:sldId id="281" r:id="rId49"/>
    <p:sldId id="307" r:id="rId50"/>
    <p:sldId id="282" r:id="rId51"/>
    <p:sldId id="308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09" r:id="rId63"/>
    <p:sldId id="310" r:id="rId6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 showScrollbar="0"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8" autoAdjust="0"/>
    <p:restoredTop sz="86403" autoAdjust="0"/>
  </p:normalViewPr>
  <p:slideViewPr>
    <p:cSldViewPr>
      <p:cViewPr varScale="1">
        <p:scale>
          <a:sx n="99" d="100"/>
          <a:sy n="99" d="100"/>
        </p:scale>
        <p:origin x="15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805F7-64CE-4E39-A4A2-7D3118D24D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789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3AD91F-705B-428E-8D8E-188CBA1212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303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292CD-5764-4780-BE87-3DD3A762DD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3679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4E051-9589-4F76-8109-3DB9DC8E21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869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BDAAF-6D74-46D2-9D0A-D0F86FB542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891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8319B-89D0-4EC9-9432-ABC1B50951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93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9CE48-B37A-4FC8-83B8-6411FB5CA7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674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CA694-3ECE-4678-8583-34CFD56796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36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B5832-741B-4F53-A824-72123DFA3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16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2F250-1079-48AE-8312-B7847C45EB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1544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17FA4-3BFD-46B9-8A34-0247B45733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140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377645-AB1C-44C3-B206-4FF8533817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9172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1B8F0447-B60D-4B91-A2DA-44632DA39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34.xml"/><Relationship Id="rId18" Type="http://schemas.openxmlformats.org/officeDocument/2006/relationships/slide" Target="slide26.xml"/><Relationship Id="rId26" Type="http://schemas.openxmlformats.org/officeDocument/2006/relationships/slide" Target="slide48.xml"/><Relationship Id="rId3" Type="http://schemas.openxmlformats.org/officeDocument/2006/relationships/slide" Target="slide62.xml"/><Relationship Id="rId21" Type="http://schemas.openxmlformats.org/officeDocument/2006/relationships/slide" Target="slide56.xml"/><Relationship Id="rId7" Type="http://schemas.openxmlformats.org/officeDocument/2006/relationships/slide" Target="slide32.xml"/><Relationship Id="rId12" Type="http://schemas.openxmlformats.org/officeDocument/2006/relationships/slide" Target="slide24.xml"/><Relationship Id="rId17" Type="http://schemas.openxmlformats.org/officeDocument/2006/relationships/slide" Target="slide16.xml"/><Relationship Id="rId25" Type="http://schemas.openxmlformats.org/officeDocument/2006/relationships/slide" Target="slide38.xml"/><Relationship Id="rId33" Type="http://schemas.openxmlformats.org/officeDocument/2006/relationships/slide" Target="slide60.xml"/><Relationship Id="rId2" Type="http://schemas.openxmlformats.org/officeDocument/2006/relationships/audio" Target="../media/audio1.wav"/><Relationship Id="rId16" Type="http://schemas.openxmlformats.org/officeDocument/2006/relationships/slide" Target="slide6.xml"/><Relationship Id="rId20" Type="http://schemas.openxmlformats.org/officeDocument/2006/relationships/slide" Target="slide46.xml"/><Relationship Id="rId29" Type="http://schemas.openxmlformats.org/officeDocument/2006/relationships/slide" Target="slide2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2.xml"/><Relationship Id="rId11" Type="http://schemas.openxmlformats.org/officeDocument/2006/relationships/slide" Target="slide14.xml"/><Relationship Id="rId24" Type="http://schemas.openxmlformats.org/officeDocument/2006/relationships/slide" Target="slide28.xml"/><Relationship Id="rId32" Type="http://schemas.openxmlformats.org/officeDocument/2006/relationships/slide" Target="slide50.xml"/><Relationship Id="rId5" Type="http://schemas.openxmlformats.org/officeDocument/2006/relationships/slide" Target="slide12.xml"/><Relationship Id="rId15" Type="http://schemas.openxmlformats.org/officeDocument/2006/relationships/slide" Target="slide54.xml"/><Relationship Id="rId23" Type="http://schemas.openxmlformats.org/officeDocument/2006/relationships/slide" Target="slide18.xml"/><Relationship Id="rId28" Type="http://schemas.openxmlformats.org/officeDocument/2006/relationships/slide" Target="slide10.xml"/><Relationship Id="rId10" Type="http://schemas.openxmlformats.org/officeDocument/2006/relationships/slide" Target="slide4.xml"/><Relationship Id="rId19" Type="http://schemas.openxmlformats.org/officeDocument/2006/relationships/slide" Target="slide36.xml"/><Relationship Id="rId31" Type="http://schemas.openxmlformats.org/officeDocument/2006/relationships/slide" Target="slide40.xml"/><Relationship Id="rId4" Type="http://schemas.openxmlformats.org/officeDocument/2006/relationships/slide" Target="slide2.xml"/><Relationship Id="rId9" Type="http://schemas.openxmlformats.org/officeDocument/2006/relationships/slide" Target="slide52.xml"/><Relationship Id="rId14" Type="http://schemas.openxmlformats.org/officeDocument/2006/relationships/slide" Target="slide44.xml"/><Relationship Id="rId22" Type="http://schemas.openxmlformats.org/officeDocument/2006/relationships/slide" Target="slide8.xml"/><Relationship Id="rId27" Type="http://schemas.openxmlformats.org/officeDocument/2006/relationships/slide" Target="slide58.xml"/><Relationship Id="rId30" Type="http://schemas.openxmlformats.org/officeDocument/2006/relationships/slide" Target="slide3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7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5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5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5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4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hyperlink" Target="http://images.google.com/imgres?imgurl=http://education.yahoo.com/homework_help/math_help/solutionimages/mini6and7gt/10/1/1/mini6and7gt_10_1_1_8_90/f-spinner.gif&amp;imgrefurl=http://education.yahoo.com/homework_help/math_help/problem_list?id%3Dmini6and7gt_10_1&amp;h=300&amp;w=300&amp;sz=6&amp;tbnid=blDG-In1q52JwM:&amp;tbnh=111&amp;tbnw=111&amp;hl=en&amp;start=1&amp;prev=/images?q%3Dprobability%2Bspinner%26svnum%3D10%26hl%3Den%26lr%3D%26safe%3Doff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53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55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57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59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61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My%20Documents\final_Q.wav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slide" Target="slide6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4000"/>
              <a:t>Probability Jeopardy</a:t>
            </a:r>
          </a:p>
        </p:txBody>
      </p:sp>
      <p:sp>
        <p:nvSpPr>
          <p:cNvPr id="2051" name="Text Box 47"/>
          <p:cNvSpPr txBox="1">
            <a:spLocks noChangeArrowheads="1"/>
          </p:cNvSpPr>
          <p:nvPr/>
        </p:nvSpPr>
        <p:spPr bwMode="auto">
          <a:xfrm>
            <a:off x="6781800" y="6391275"/>
            <a:ext cx="1995488" cy="466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0">
                <a:latin typeface="Times New Roman" panose="02020603050405020304" pitchFamily="18" charset="0"/>
                <a:hlinkClick r:id="rId3" action="ppaction://hlinksldjump"/>
              </a:rPr>
              <a:t>Final Jeopardy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graphicFrame>
        <p:nvGraphicFramePr>
          <p:cNvPr id="2721" name="Group 67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051187227"/>
              </p:ext>
            </p:extLst>
          </p:nvPr>
        </p:nvGraphicFramePr>
        <p:xfrm>
          <a:off x="0" y="609600"/>
          <a:ext cx="9144000" cy="5715000"/>
        </p:xfrm>
        <a:graphic>
          <a:graphicData uri="http://schemas.openxmlformats.org/drawingml/2006/table">
            <a:tbl>
              <a:tblPr/>
              <a:tblGrid>
                <a:gridCol w="1524000">
                  <a:extLst>
                    <a:ext uri="{9D8B030D-6E8A-4147-A177-3AD203B41FA5}">
                      <a16:colId xmlns:a16="http://schemas.microsoft.com/office/drawing/2014/main" val="174213933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94306105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9124029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67004735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150490881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792284389"/>
                    </a:ext>
                  </a:extLst>
                </a:gridCol>
              </a:tblGrid>
              <a:tr h="952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Simple Probabilities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Arrange-</a:t>
                      </a:r>
                      <a:r>
                        <a:rPr kumimoji="0" lang="en-US" altLang="en-US" sz="17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ments</a:t>
                      </a:r>
                      <a:r>
                        <a:rPr kumimoji="0" lang="en-US" alt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+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Counting Principle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Find the Probability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Compound Events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Potpourri</a:t>
                      </a: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779074"/>
                  </a:ext>
                </a:extLst>
              </a:tr>
              <a:tr h="952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4" action="ppaction://hlinksldjump"/>
                        </a:rPr>
                        <a:t>Q $100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5" action="ppaction://hlinksldjump"/>
                        </a:rPr>
                        <a:t>Q $100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6" action="ppaction://hlinksldjump"/>
                        </a:rPr>
                        <a:t>Q $100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7" action="ppaction://hlinksldjump"/>
                        </a:rPr>
                        <a:t>Q $100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8" action="ppaction://hlinksldjump"/>
                        </a:rPr>
                        <a:t>Q $100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9" action="ppaction://hlinksldjump"/>
                        </a:rPr>
                        <a:t>Q $100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3597873"/>
                  </a:ext>
                </a:extLst>
              </a:tr>
              <a:tr h="952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0" action="ppaction://hlinksldjump"/>
                        </a:rPr>
                        <a:t>Q $200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1" action="ppaction://hlinksldjump"/>
                        </a:rPr>
                        <a:t>Q $200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2" action="ppaction://hlinksldjump"/>
                        </a:rPr>
                        <a:t>Q $200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3" action="ppaction://hlinksldjump"/>
                        </a:rPr>
                        <a:t>Q $200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4" action="ppaction://hlinksldjump"/>
                        </a:rPr>
                        <a:t>Q $200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5" action="ppaction://hlinksldjump"/>
                        </a:rPr>
                        <a:t>Q $200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3531170"/>
                  </a:ext>
                </a:extLst>
              </a:tr>
              <a:tr h="952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6" action="ppaction://hlinksldjump"/>
                        </a:rPr>
                        <a:t>Q $300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7" action="ppaction://hlinksldjump"/>
                        </a:rPr>
                        <a:t>Q $300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8" action="ppaction://hlinksldjump"/>
                        </a:rPr>
                        <a:t>Q $300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19" action="ppaction://hlinksldjump"/>
                        </a:rPr>
                        <a:t>Q $300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0" action="ppaction://hlinksldjump"/>
                        </a:rPr>
                        <a:t>Q $300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1" action="ppaction://hlinksldjump"/>
                        </a:rPr>
                        <a:t>Q $300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5706954"/>
                  </a:ext>
                </a:extLst>
              </a:tr>
              <a:tr h="952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2" action="ppaction://hlinksldjump"/>
                        </a:rPr>
                        <a:t>Q $400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3" action="ppaction://hlinksldjump"/>
                        </a:rPr>
                        <a:t>Q $400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4" action="ppaction://hlinksldjump"/>
                        </a:rPr>
                        <a:t>Q $400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5" action="ppaction://hlinksldjump"/>
                        </a:rPr>
                        <a:t>Q $400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6" action="ppaction://hlinksldjump"/>
                        </a:rPr>
                        <a:t>Q $400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7" action="ppaction://hlinksldjump"/>
                        </a:rPr>
                        <a:t>Q $400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301054"/>
                  </a:ext>
                </a:extLst>
              </a:tr>
              <a:tr h="952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8" action="ppaction://hlinksldjump"/>
                        </a:rPr>
                        <a:t>Q $500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29" action="ppaction://hlinksldjump"/>
                        </a:rPr>
                        <a:t>Q $500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30" action="ppaction://hlinksldjump"/>
                        </a:rPr>
                        <a:t>Q $500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31" action="ppaction://hlinksldjump"/>
                        </a:rPr>
                        <a:t>Q $500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32" action="ppaction://hlinksldjump"/>
                        </a:rPr>
                        <a:t>Q $500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hlinkClick r:id="rId33" action="ppaction://hlinksldjump"/>
                        </a:rPr>
                        <a:t>Q $500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820396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$500 Question from Simple Probabilities</a:t>
            </a: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 rot="10800000" flipV="1">
            <a:off x="531813" y="1752600"/>
            <a:ext cx="80803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/>
              <a:t>A book contains 32 pages numbered 1, 2, ..., 32. If a student randomly opens the book, what is the probability that the page number contains digit 1? </a:t>
            </a:r>
          </a:p>
        </p:txBody>
      </p:sp>
      <p:sp>
        <p:nvSpPr>
          <p:cNvPr id="11268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1269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$500 Answer from Simple Probabilities</a:t>
            </a:r>
          </a:p>
        </p:txBody>
      </p:sp>
      <p:sp>
        <p:nvSpPr>
          <p:cNvPr id="12291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1219200" y="1752600"/>
          <a:ext cx="1865313" cy="331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3" imgW="228501" imgH="406224" progId="Equation.DSMT4">
                  <p:embed/>
                </p:oleObj>
              </mc:Choice>
              <mc:Fallback>
                <p:oleObj name="Equation" r:id="rId3" imgW="228501" imgH="40622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752600"/>
                        <a:ext cx="1865313" cy="331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4267200" y="2362200"/>
            <a:ext cx="4114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0"/>
              <a:t>1,10,11,12,13,14,15,16,17,18,19,21,31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1981200" y="5562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0"/>
              <a:t>.40625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$100 Question from Arrangements +</a:t>
            </a:r>
          </a:p>
        </p:txBody>
      </p:sp>
      <p:sp>
        <p:nvSpPr>
          <p:cNvPr id="13316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3317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5800" y="1676400"/>
            <a:ext cx="7620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formula for permutations?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$100 Answer from Arrangements +</a:t>
            </a:r>
          </a:p>
        </p:txBody>
      </p:sp>
      <p:sp>
        <p:nvSpPr>
          <p:cNvPr id="14340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4"/>
              <p:cNvSpPr txBox="1">
                <a:spLocks/>
              </p:cNvSpPr>
              <p:nvPr/>
            </p:nvSpPr>
            <p:spPr>
              <a:xfrm>
                <a:off x="0" y="1600200"/>
                <a:ext cx="9144000" cy="4525963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altLang="en-US" sz="8800" b="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8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8800" b="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altLang="en-US" sz="8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8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8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altLang="en-US" sz="8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altLang="en-US" sz="8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8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  <m:r>
                              <a:rPr lang="en-US" altLang="en-US" sz="8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en-US" sz="8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</m:d>
                        <m:r>
                          <a:rPr lang="en-US" altLang="en-US" sz="8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en-US" altLang="en-US" sz="88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buFontTx/>
                  <a:buNone/>
                </a:pPr>
                <a:endParaRPr lang="en-US" altLang="en-US" b="0" dirty="0"/>
              </a:p>
            </p:txBody>
          </p:sp>
        </mc:Choice>
        <mc:Fallback xmlns="">
          <p:sp>
            <p:nvSpPr>
              <p:cNvPr id="6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600200"/>
                <a:ext cx="9144000" cy="4525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$200 Question from Arrangements +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838200" y="1905000"/>
            <a:ext cx="7696200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0">
                <a:latin typeface="Times New Roman" panose="02020603050405020304" pitchFamily="18" charset="0"/>
              </a:rPr>
              <a:t>How many ways can 10 songs be arranged on a CD-R?</a:t>
            </a:r>
          </a:p>
        </p:txBody>
      </p:sp>
      <p:sp>
        <p:nvSpPr>
          <p:cNvPr id="15364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5365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$200 Answer from Arrangements +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905000" y="1905000"/>
            <a:ext cx="428307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0">
                <a:latin typeface="Times New Roman" panose="02020603050405020304" pitchFamily="18" charset="0"/>
              </a:rPr>
              <a:t>Permutation</a:t>
            </a:r>
          </a:p>
        </p:txBody>
      </p:sp>
      <p:sp>
        <p:nvSpPr>
          <p:cNvPr id="16388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3886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$300 Question from Arrangements +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815340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0" dirty="0">
                <a:latin typeface="Times New Roman" panose="02020603050405020304" pitchFamily="18" charset="0"/>
              </a:rPr>
              <a:t>Your phone needs a code to unlock. How many 5-digit codes are possible with no repeating digits?</a:t>
            </a:r>
          </a:p>
        </p:txBody>
      </p:sp>
      <p:sp>
        <p:nvSpPr>
          <p:cNvPr id="17412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13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$300 Answer from Arrangements +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905000" y="1905000"/>
            <a:ext cx="46085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0">
                <a:latin typeface="Times New Roman" panose="02020603050405020304" pitchFamily="18" charset="0"/>
              </a:rPr>
              <a:t>Permutations</a:t>
            </a:r>
          </a:p>
        </p:txBody>
      </p:sp>
      <p:sp>
        <p:nvSpPr>
          <p:cNvPr id="18436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124200"/>
            <a:ext cx="3733800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$400 Question from Arrangements +</a:t>
            </a:r>
          </a:p>
        </p:txBody>
      </p:sp>
      <p:sp>
        <p:nvSpPr>
          <p:cNvPr id="19460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9461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85800" y="1676400"/>
            <a:ext cx="7620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probability of rolling a 3 or 6 on a number cube, tossing a heads on a coin, and spinning a 2 on a spinner divided into 6 equal sections?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$400 Answer from Arrangements +</a:t>
            </a:r>
          </a:p>
        </p:txBody>
      </p:sp>
      <p:sp>
        <p:nvSpPr>
          <p:cNvPr id="20484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0" y="1600200"/>
            <a:ext cx="9144000" cy="4525963"/>
          </a:xfrm>
          <a:prstGeom prst="rect">
            <a:avLst/>
          </a:prstGeom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8000" b="0"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r>
              <a:rPr lang="en-US" altLang="en-US" sz="8000" b="0"/>
              <a:t> </a:t>
            </a:r>
            <a:r>
              <a:rPr lang="en-US" altLang="en-US" sz="8000" b="0">
                <a:latin typeface="Times New Roman" panose="02020603050405020304" pitchFamily="18" charset="0"/>
                <a:cs typeface="Times New Roman" panose="02020603050405020304" pitchFamily="18" charset="0"/>
              </a:rPr>
              <a:t>• 1/2 • 1/6 = 1/36</a:t>
            </a:r>
          </a:p>
          <a:p>
            <a:pPr algn="ctr">
              <a:buFontTx/>
              <a:buNone/>
            </a:pPr>
            <a:endParaRPr lang="en-US" altLang="en-US" sz="8800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Tx/>
              <a:buNone/>
            </a:pPr>
            <a:endParaRPr lang="en-US" altLang="en-US" b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$100 Question from Simple Probabilities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57200" y="1752600"/>
            <a:ext cx="82296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0">
                <a:latin typeface="Times New Roman" panose="02020603050405020304" pitchFamily="18" charset="0"/>
              </a:rPr>
              <a:t>What is the probability of rolling a 2 when a fair die is rolled once?</a:t>
            </a:r>
          </a:p>
        </p:txBody>
      </p:sp>
      <p:sp>
        <p:nvSpPr>
          <p:cNvPr id="3076" name="AutoShape 6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077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$500 Question from Arrangements +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381000" y="1752600"/>
            <a:ext cx="83820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0">
                <a:latin typeface="Times New Roman" panose="02020603050405020304" pitchFamily="18" charset="0"/>
              </a:rPr>
              <a:t>How many sets of Secretary, Treasurer, and Historian can be selected from a group of 10?</a:t>
            </a:r>
          </a:p>
        </p:txBody>
      </p:sp>
      <p:sp>
        <p:nvSpPr>
          <p:cNvPr id="21508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1509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$500 Answer from Arrangements +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1905000" y="2057400"/>
            <a:ext cx="460851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0">
                <a:latin typeface="Times New Roman" panose="02020603050405020304" pitchFamily="18" charset="0"/>
              </a:rPr>
              <a:t>Permutations</a:t>
            </a:r>
          </a:p>
        </p:txBody>
      </p:sp>
      <p:sp>
        <p:nvSpPr>
          <p:cNvPr id="22532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0"/>
            <a:ext cx="3810000" cy="25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$100 Question from Counting Principle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 rot="10800000" flipV="1">
            <a:off x="377825" y="1676400"/>
            <a:ext cx="876617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/>
              <a:t>William wants a sandwich and a drink for lunch. If a restaurant has 4 choices of sandwiches and 3 choices of drinks, how many different ways can he order his lunch?</a:t>
            </a:r>
            <a:br>
              <a:rPr lang="en-US" altLang="en-US" sz="4400" b="0"/>
            </a:br>
            <a:endParaRPr lang="en-US" altLang="en-US" sz="4400" b="0"/>
          </a:p>
        </p:txBody>
      </p:sp>
      <p:sp>
        <p:nvSpPr>
          <p:cNvPr id="23556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3557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$100 Answer from Counting Principle</a:t>
            </a:r>
          </a:p>
        </p:txBody>
      </p:sp>
      <p:sp>
        <p:nvSpPr>
          <p:cNvPr id="24579" name="Text Box 4"/>
          <p:cNvSpPr txBox="1">
            <a:spLocks noChangeArrowheads="1"/>
          </p:cNvSpPr>
          <p:nvPr/>
        </p:nvSpPr>
        <p:spPr bwMode="auto">
          <a:xfrm>
            <a:off x="3657600" y="2438400"/>
            <a:ext cx="1301750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8800" b="0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24580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$200 Question from Counting Principle</a:t>
            </a:r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800100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0"/>
              <a:t>In how many arrangements can a teacher seat 3 girls and 3 boys in a row of 6 if the boys are to have the first, third, and fifth seats? </a:t>
            </a:r>
            <a:br>
              <a:rPr lang="en-US" altLang="en-US" sz="4800" b="0"/>
            </a:br>
            <a:endParaRPr lang="en-US" altLang="en-US" sz="4800" b="0"/>
          </a:p>
        </p:txBody>
      </p:sp>
      <p:sp>
        <p:nvSpPr>
          <p:cNvPr id="25604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5605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$200 Answer from Counting Principle</a:t>
            </a: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1143000" y="2209800"/>
            <a:ext cx="70913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000" b="0">
                <a:latin typeface="Times New Roman" panose="02020603050405020304" pitchFamily="18" charset="0"/>
              </a:rPr>
              <a:t>36 = (3)(3)(2)(2)(1)(1)</a:t>
            </a:r>
          </a:p>
        </p:txBody>
      </p:sp>
      <p:sp>
        <p:nvSpPr>
          <p:cNvPr id="26628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$300 Question from Counting Principle</a:t>
            </a: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8610600" cy="41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0"/>
              <a:t>If a customer makes exactly 1 selection from each of the 5 categories listed below, what is the greatest number of different ice cream sundaes that a customer can create?</a:t>
            </a:r>
            <a:r>
              <a:rPr lang="en-US" altLang="en-US" sz="3600" b="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0"/>
              <a:t>12 ice cream flavors;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0"/>
              <a:t>10 kinds of candy;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0"/>
              <a:t>8 liquid toppings;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0"/>
              <a:t>5 kinds of nuts;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0"/>
              <a:t>With or without whip cream; </a:t>
            </a:r>
          </a:p>
        </p:txBody>
      </p:sp>
      <p:sp>
        <p:nvSpPr>
          <p:cNvPr id="27652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7653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$300 Answer from Counting Principle</a:t>
            </a:r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609600" y="2209800"/>
            <a:ext cx="8061325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0">
                <a:latin typeface="Times New Roman" panose="02020603050405020304" pitchFamily="18" charset="0"/>
              </a:rPr>
              <a:t>9600=(12)(10)(8)(5)(2)</a:t>
            </a:r>
          </a:p>
        </p:txBody>
      </p:sp>
      <p:sp>
        <p:nvSpPr>
          <p:cNvPr id="28676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$400 Question from Counting Principle</a:t>
            </a:r>
          </a:p>
        </p:txBody>
      </p:sp>
      <p:sp>
        <p:nvSpPr>
          <p:cNvPr id="29699" name="Text Box 4"/>
          <p:cNvSpPr txBox="1">
            <a:spLocks noChangeArrowheads="1"/>
          </p:cNvSpPr>
          <p:nvPr/>
        </p:nvSpPr>
        <p:spPr bwMode="auto">
          <a:xfrm>
            <a:off x="381000" y="1524000"/>
            <a:ext cx="8382000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000" b="0"/>
              <a:t>You are at your school cafeteria that allows you to choose a lunch meal from a set menu. You have </a:t>
            </a:r>
            <a:r>
              <a:rPr lang="en-US" altLang="en-US" sz="3000"/>
              <a:t>two</a:t>
            </a:r>
            <a:r>
              <a:rPr lang="en-US" altLang="en-US" sz="3000" b="0"/>
              <a:t> choices for the Main course (a hot dog or a hamburger), </a:t>
            </a:r>
            <a:r>
              <a:rPr lang="en-US" altLang="en-US" sz="3000"/>
              <a:t>Two</a:t>
            </a:r>
            <a:r>
              <a:rPr lang="en-US" altLang="en-US" sz="3000" b="0"/>
              <a:t> choices of a drink (orange juice, apple juice) and </a:t>
            </a:r>
            <a:r>
              <a:rPr lang="en-US" altLang="en-US" sz="3000"/>
              <a:t>Three</a:t>
            </a:r>
            <a:r>
              <a:rPr lang="en-US" altLang="en-US" sz="3000" b="0"/>
              <a:t> choices of dessert(pie, ice cream, jello). How many different meal combos can you select? </a:t>
            </a:r>
          </a:p>
        </p:txBody>
      </p:sp>
      <p:sp>
        <p:nvSpPr>
          <p:cNvPr id="29700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9701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$400 Answer from Counting Principle</a:t>
            </a:r>
          </a:p>
        </p:txBody>
      </p:sp>
      <p:sp>
        <p:nvSpPr>
          <p:cNvPr id="30723" name="Text Box 4"/>
          <p:cNvSpPr txBox="1">
            <a:spLocks noChangeArrowheads="1"/>
          </p:cNvSpPr>
          <p:nvPr/>
        </p:nvSpPr>
        <p:spPr bwMode="auto">
          <a:xfrm>
            <a:off x="4038600" y="2743200"/>
            <a:ext cx="1022350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0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30724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$100 Answer from Simple Probabilities</a:t>
            </a:r>
          </a:p>
        </p:txBody>
      </p:sp>
      <p:sp>
        <p:nvSpPr>
          <p:cNvPr id="4099" name="Text Box 4"/>
          <p:cNvSpPr txBox="1">
            <a:spLocks noChangeArrowheads="1"/>
          </p:cNvSpPr>
          <p:nvPr/>
        </p:nvSpPr>
        <p:spPr bwMode="auto">
          <a:xfrm>
            <a:off x="3124200" y="2376488"/>
            <a:ext cx="14652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6600" b="0">
                <a:latin typeface="Times New Roman" panose="02020603050405020304" pitchFamily="18" charset="0"/>
              </a:rPr>
              <a:t>1/6 </a:t>
            </a:r>
          </a:p>
        </p:txBody>
      </p:sp>
      <p:sp>
        <p:nvSpPr>
          <p:cNvPr id="4100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$500 Question from Counting Principle</a:t>
            </a: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8001000" cy="350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Licence Plates for cars are labeled with 3 letters followed by 3 digits.(in this case, digits refer to digits 0 - 9. If a question asks for numbers, its 1 - 9 because 0 isn't really a number)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0"/>
              <a:t>How many possible plates are there? You can use the same number more than once.</a:t>
            </a:r>
          </a:p>
        </p:txBody>
      </p:sp>
      <p:sp>
        <p:nvSpPr>
          <p:cNvPr id="31748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1749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$500 Answer from Counting Principle</a:t>
            </a: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1143000" y="2362200"/>
            <a:ext cx="7299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>
                <a:latin typeface="Times New Roman" panose="02020603050405020304" pitchFamily="18" charset="0"/>
              </a:rPr>
              <a:t>(26)(26)(26)(10)(10)(10) = 17,576,000</a:t>
            </a: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32772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$100 Question from Find the Probability</a:t>
            </a: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838200" y="2209800"/>
            <a:ext cx="7391400" cy="344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/>
              <a:t>When a single card is drawn from a standard deck of cards, what is the probability of getting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400"/>
              <a:t>5 or a king?</a:t>
            </a:r>
            <a:r>
              <a:rPr lang="en-US" altLang="en-US" sz="360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33796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3797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$100 Answer from Find the Probability</a:t>
            </a:r>
          </a:p>
        </p:txBody>
      </p:sp>
      <p:sp>
        <p:nvSpPr>
          <p:cNvPr id="34819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3979863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$200 Question from Find the Probability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1066800" y="1828800"/>
            <a:ext cx="76962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/>
              <a:t>When a single card is drawn from a standard deck of cards, what is the probability of getting a 2 or a red card? </a:t>
            </a:r>
          </a:p>
        </p:txBody>
      </p:sp>
      <p:sp>
        <p:nvSpPr>
          <p:cNvPr id="35844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5845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$200 Answer from Find the Probability</a:t>
            </a:r>
          </a:p>
        </p:txBody>
      </p:sp>
      <p:sp>
        <p:nvSpPr>
          <p:cNvPr id="36867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686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400800" cy="45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$300 Question from Find the Probability</a:t>
            </a:r>
          </a:p>
        </p:txBody>
      </p:sp>
      <p:sp>
        <p:nvSpPr>
          <p:cNvPr id="37891" name="Text Box 4"/>
          <p:cNvSpPr txBox="1">
            <a:spLocks noChangeArrowheads="1"/>
          </p:cNvSpPr>
          <p:nvPr/>
        </p:nvSpPr>
        <p:spPr bwMode="auto">
          <a:xfrm>
            <a:off x="609600" y="1676400"/>
            <a:ext cx="8229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/>
              <a:t>The probability that a person owns a microwave oven is 0.75, that a person owns a CD player is .25 and that a person owns both a microwave and a CD player is 0.16.  Find the probability that a person owns either a microwave OR a CD player. </a:t>
            </a:r>
          </a:p>
        </p:txBody>
      </p:sp>
      <p:sp>
        <p:nvSpPr>
          <p:cNvPr id="37892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7893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$300 Answer from Find the Probability</a:t>
            </a:r>
          </a:p>
        </p:txBody>
      </p:sp>
      <p:sp>
        <p:nvSpPr>
          <p:cNvPr id="38915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52600"/>
            <a:ext cx="6996113" cy="375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$400 Question from Find the Probability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525463" y="4800600"/>
            <a:ext cx="86185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Find the probability if a student is selected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Times New Roman" panose="02020603050405020304" pitchFamily="18" charset="0"/>
              </a:rPr>
              <a:t>At random that they are a freshmen or likes onions?</a:t>
            </a:r>
          </a:p>
        </p:txBody>
      </p:sp>
      <p:sp>
        <p:nvSpPr>
          <p:cNvPr id="39940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39941" name="Picture 1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2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681990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$400 Answer from Find the Probability</a:t>
            </a:r>
          </a:p>
        </p:txBody>
      </p:sp>
      <p:sp>
        <p:nvSpPr>
          <p:cNvPr id="40963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534400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$200 Question from Simple Probabilities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685800" y="1752600"/>
            <a:ext cx="80010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0">
                <a:latin typeface="Times New Roman" panose="02020603050405020304" pitchFamily="18" charset="0"/>
              </a:rPr>
              <a:t>What is the probability of rolling an even number when a fair die is rolled once?</a:t>
            </a:r>
          </a:p>
        </p:txBody>
      </p:sp>
      <p:sp>
        <p:nvSpPr>
          <p:cNvPr id="5124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125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$500 Question from Find the Probability</a:t>
            </a:r>
          </a:p>
        </p:txBody>
      </p:sp>
      <p:sp>
        <p:nvSpPr>
          <p:cNvPr id="41987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988" name="Text Box 6"/>
          <p:cNvSpPr txBox="1">
            <a:spLocks noChangeArrowheads="1"/>
          </p:cNvSpPr>
          <p:nvPr/>
        </p:nvSpPr>
        <p:spPr bwMode="auto">
          <a:xfrm>
            <a:off x="533400" y="1628775"/>
            <a:ext cx="63373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0" dirty="0">
                <a:latin typeface="Times New Roman" panose="02020603050405020304" pitchFamily="18" charset="0"/>
              </a:rPr>
              <a:t>Find the indicated probability.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0" b="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0" dirty="0">
                <a:latin typeface="Times New Roman" panose="02020603050405020304" pitchFamily="18" charset="0"/>
              </a:rPr>
              <a:t>		P(A) = 0.3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0" dirty="0">
                <a:latin typeface="Times New Roman" panose="02020603050405020304" pitchFamily="18" charset="0"/>
              </a:rPr>
              <a:t>		P(B) = 0.5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0" dirty="0">
                <a:latin typeface="Times New Roman" panose="02020603050405020304" pitchFamily="18" charset="0"/>
              </a:rPr>
              <a:t>		P(A and B) = 0.6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0" dirty="0">
                <a:latin typeface="Times New Roman" panose="02020603050405020304" pitchFamily="18" charset="0"/>
              </a:rPr>
              <a:t>		P(A or B) = 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0" b="0" dirty="0">
              <a:latin typeface="Times New Roman" panose="02020603050405020304" pitchFamily="18" charset="0"/>
            </a:endParaRPr>
          </a:p>
        </p:txBody>
      </p:sp>
      <p:pic>
        <p:nvPicPr>
          <p:cNvPr id="41989" name="Picture 1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$500 Answer from Find the Probability</a:t>
            </a:r>
          </a:p>
        </p:txBody>
      </p:sp>
      <p:sp>
        <p:nvSpPr>
          <p:cNvPr id="43011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3012" name="Rectangle 7"/>
          <p:cNvSpPr>
            <a:spLocks noChangeArrowheads="1"/>
          </p:cNvSpPr>
          <p:nvPr/>
        </p:nvSpPr>
        <p:spPr bwMode="auto">
          <a:xfrm>
            <a:off x="457200" y="2286000"/>
            <a:ext cx="86868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/>
              <a:t>P(A or B)= P(A) +P(B) – P(A and B)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/>
              <a:t>		  =   0.3    + 0.5   -   0.6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/>
              <a:t>		  =   0.2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/>
              <a:t>		</a:t>
            </a:r>
            <a:endParaRPr lang="en-US" altLang="en-US" sz="4000" b="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228600"/>
            <a:ext cx="8229600" cy="1143000"/>
          </a:xfrm>
        </p:spPr>
        <p:txBody>
          <a:bodyPr/>
          <a:lstStyle/>
          <a:p>
            <a:pPr eaLnBrk="1" hangingPunct="1"/>
            <a:br>
              <a:rPr lang="en-US" altLang="en-US" dirty="0"/>
            </a:br>
            <a:r>
              <a:rPr lang="en-US" altLang="en-US" dirty="0"/>
              <a:t>$100 Question from </a:t>
            </a:r>
            <a:br>
              <a:rPr lang="en-US" altLang="en-US" dirty="0"/>
            </a:br>
            <a:r>
              <a:rPr lang="en-US" altLang="en-US" dirty="0"/>
              <a:t>Compound Events</a:t>
            </a:r>
          </a:p>
        </p:txBody>
      </p:sp>
      <p:sp>
        <p:nvSpPr>
          <p:cNvPr id="44035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4036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037" name="Rectangle 10"/>
          <p:cNvSpPr>
            <a:spLocks noChangeArrowheads="1"/>
          </p:cNvSpPr>
          <p:nvPr/>
        </p:nvSpPr>
        <p:spPr bwMode="auto">
          <a:xfrm>
            <a:off x="533400" y="1828800"/>
            <a:ext cx="7975600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0"/>
              <a:t>Find the probability that when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0"/>
              <a:t>tossing a coin 2 times you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0"/>
              <a:t>will get tails both times.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$100 Answer from </a:t>
            </a:r>
            <a:br>
              <a:rPr lang="en-US" altLang="en-US" dirty="0"/>
            </a:br>
            <a:r>
              <a:rPr lang="en-US" altLang="en-US" dirty="0"/>
              <a:t>Compound Events</a:t>
            </a:r>
          </a:p>
        </p:txBody>
      </p:sp>
      <p:sp>
        <p:nvSpPr>
          <p:cNvPr id="45059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506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76400"/>
            <a:ext cx="4233863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$200 Question from</a:t>
            </a:r>
            <a:br>
              <a:rPr lang="en-US" altLang="en-US" dirty="0"/>
            </a:br>
            <a:r>
              <a:rPr lang="en-US" altLang="en-US" dirty="0"/>
              <a:t>Compound Events</a:t>
            </a:r>
          </a:p>
        </p:txBody>
      </p:sp>
      <p:sp>
        <p:nvSpPr>
          <p:cNvPr id="46083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6084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085" name="Rectangle 9"/>
          <p:cNvSpPr>
            <a:spLocks noChangeArrowheads="1"/>
          </p:cNvSpPr>
          <p:nvPr/>
        </p:nvSpPr>
        <p:spPr bwMode="auto">
          <a:xfrm>
            <a:off x="685800" y="2209800"/>
            <a:ext cx="8275638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0"/>
              <a:t>A coin is tossed and a card is drawn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0"/>
              <a:t>from an ordinary deck of cards.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0"/>
              <a:t>Find the probability of getting 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0"/>
              <a:t>head on the coin and a red card.</a:t>
            </a:r>
            <a:r>
              <a:rPr lang="en-US" altLang="en-US" sz="4000"/>
              <a:t>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$200 Answer from</a:t>
            </a:r>
            <a:br>
              <a:rPr lang="en-US" altLang="en-US" dirty="0"/>
            </a:br>
            <a:r>
              <a:rPr lang="en-US" altLang="en-US" dirty="0"/>
              <a:t>Compound Events</a:t>
            </a:r>
          </a:p>
        </p:txBody>
      </p:sp>
      <p:sp>
        <p:nvSpPr>
          <p:cNvPr id="47107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710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638800" cy="364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$300 Question from</a:t>
            </a:r>
            <a:br>
              <a:rPr lang="en-US" altLang="en-US" dirty="0"/>
            </a:br>
            <a:r>
              <a:rPr lang="en-US" altLang="en-US" dirty="0"/>
              <a:t>Compound Events</a:t>
            </a:r>
          </a:p>
        </p:txBody>
      </p:sp>
      <p:sp>
        <p:nvSpPr>
          <p:cNvPr id="48131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48132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133" name="Rectangle 9"/>
          <p:cNvSpPr>
            <a:spLocks noChangeArrowheads="1"/>
          </p:cNvSpPr>
          <p:nvPr/>
        </p:nvSpPr>
        <p:spPr bwMode="auto">
          <a:xfrm>
            <a:off x="1828800" y="2209800"/>
            <a:ext cx="5257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0" dirty="0"/>
              <a:t>P(A) =  0.7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 b="0" dirty="0"/>
              <a:t>P (not A) =  ?</a:t>
            </a:r>
            <a:endParaRPr lang="en-US" altLang="en-US" sz="60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$300 Answer from</a:t>
            </a:r>
            <a:br>
              <a:rPr lang="en-US" altLang="en-US" dirty="0"/>
            </a:br>
            <a:r>
              <a:rPr lang="en-US" altLang="en-US" dirty="0"/>
              <a:t>Compound Events</a:t>
            </a:r>
          </a:p>
        </p:txBody>
      </p:sp>
      <p:sp>
        <p:nvSpPr>
          <p:cNvPr id="49155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9156" name="Rectangle 6"/>
          <p:cNvSpPr>
            <a:spLocks noChangeArrowheads="1"/>
          </p:cNvSpPr>
          <p:nvPr/>
        </p:nvSpPr>
        <p:spPr bwMode="auto">
          <a:xfrm>
            <a:off x="2438400" y="2819400"/>
            <a:ext cx="48083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0" dirty="0"/>
              <a:t>P (not A) =  0.3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35864" y="183261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$400 Question from</a:t>
            </a:r>
            <a:br>
              <a:rPr lang="en-US" altLang="en-US" dirty="0"/>
            </a:br>
            <a:r>
              <a:rPr lang="en-US" altLang="en-US" dirty="0"/>
              <a:t>Compound Events</a:t>
            </a:r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0" y="1238810"/>
            <a:ext cx="86868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0" dirty="0">
                <a:latin typeface="Times New Roman" panose="02020603050405020304" pitchFamily="18" charset="0"/>
              </a:rPr>
              <a:t>For this spinner, what is the probability of landing on a multiple of 3 on the first spin and a factor of 12 on the second spin?</a:t>
            </a:r>
            <a:endParaRPr lang="en-US" altLang="en-US" sz="2400" b="0" dirty="0">
              <a:latin typeface="Times New Roman" panose="02020603050405020304" pitchFamily="18" charset="0"/>
            </a:endParaRPr>
          </a:p>
        </p:txBody>
      </p:sp>
      <p:sp>
        <p:nvSpPr>
          <p:cNvPr id="50180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0181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2" name="Picture 8" descr="f-spinn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971800"/>
            <a:ext cx="36449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$400 Answer from</a:t>
            </a:r>
            <a:br>
              <a:rPr lang="en-US" altLang="en-US" dirty="0"/>
            </a:br>
            <a:r>
              <a:rPr lang="en-US" altLang="en-US" dirty="0"/>
              <a:t>Compound Events</a:t>
            </a:r>
          </a:p>
        </p:txBody>
      </p:sp>
      <p:sp>
        <p:nvSpPr>
          <p:cNvPr id="51203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5120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5281295"/>
              </p:ext>
            </p:extLst>
          </p:nvPr>
        </p:nvGraphicFramePr>
        <p:xfrm>
          <a:off x="609600" y="2209800"/>
          <a:ext cx="8334375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Equation" r:id="rId3" imgW="1269720" imgH="406080" progId="Equation.DSMT4">
                  <p:embed/>
                </p:oleObj>
              </mc:Choice>
              <mc:Fallback>
                <p:oleObj name="Equation" r:id="rId3" imgW="1269720" imgH="406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209800"/>
                        <a:ext cx="8334375" cy="266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$200 Answer from Simple Probabilities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733800" y="2438400"/>
            <a:ext cx="1555750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800" b="0">
                <a:latin typeface="Times New Roman" panose="02020603050405020304" pitchFamily="18" charset="0"/>
              </a:rPr>
              <a:t>½ </a:t>
            </a:r>
          </a:p>
        </p:txBody>
      </p:sp>
      <p:sp>
        <p:nvSpPr>
          <p:cNvPr id="6148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$500 Question from</a:t>
            </a:r>
            <a:br>
              <a:rPr lang="en-US" altLang="en-US" dirty="0"/>
            </a:br>
            <a:r>
              <a:rPr lang="en-US" altLang="en-US" dirty="0"/>
              <a:t>Compound Events</a:t>
            </a:r>
          </a:p>
        </p:txBody>
      </p:sp>
      <p:sp>
        <p:nvSpPr>
          <p:cNvPr id="52227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2228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9" name="Rectangle 9"/>
          <p:cNvSpPr>
            <a:spLocks noChangeArrowheads="1"/>
          </p:cNvSpPr>
          <p:nvPr/>
        </p:nvSpPr>
        <p:spPr bwMode="auto">
          <a:xfrm>
            <a:off x="1220788" y="1447800"/>
            <a:ext cx="7923212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/>
              <a:t>Events A and B are independent.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/>
              <a:t>Find the indicated probability.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b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/>
              <a:t>P (A) = 0.4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/>
              <a:t>P(B) = 0.2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0" b="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0" dirty="0"/>
              <a:t>P(A and B) =  ?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$500 Answer from</a:t>
            </a:r>
            <a:br>
              <a:rPr lang="en-US" altLang="en-US" dirty="0"/>
            </a:br>
            <a:r>
              <a:rPr lang="en-US" altLang="en-US" dirty="0"/>
              <a:t>Compound Events</a:t>
            </a:r>
          </a:p>
        </p:txBody>
      </p:sp>
      <p:sp>
        <p:nvSpPr>
          <p:cNvPr id="53251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3252" name="Rectangle 7"/>
          <p:cNvSpPr>
            <a:spLocks noChangeArrowheads="1"/>
          </p:cNvSpPr>
          <p:nvPr/>
        </p:nvSpPr>
        <p:spPr bwMode="auto">
          <a:xfrm>
            <a:off x="1295400" y="1828800"/>
            <a:ext cx="6538913" cy="2287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0" dirty="0"/>
              <a:t>P(A and B) = P(A)*P(B)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0" dirty="0"/>
              <a:t>	     =  0.4 * 0.2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800" b="0" dirty="0"/>
              <a:t>	    = 0. 08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$100 Question from Potpourri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609600" y="1752600"/>
            <a:ext cx="8153400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>
                <a:latin typeface="Times New Roman" panose="02020603050405020304" pitchFamily="18" charset="0"/>
              </a:rPr>
              <a:t>What is the probability of getting a heads or a tails when flipping a fair coin?</a:t>
            </a:r>
          </a:p>
        </p:txBody>
      </p:sp>
      <p:sp>
        <p:nvSpPr>
          <p:cNvPr id="54276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4277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$100 Answer from Potpourri</a:t>
            </a:r>
          </a:p>
        </p:txBody>
      </p:sp>
      <p:sp>
        <p:nvSpPr>
          <p:cNvPr id="55299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55300" name="Object 6"/>
          <p:cNvGraphicFramePr>
            <a:graphicFrameLocks noChangeAspect="1"/>
          </p:cNvGraphicFramePr>
          <p:nvPr/>
        </p:nvGraphicFramePr>
        <p:xfrm>
          <a:off x="3505200" y="1905000"/>
          <a:ext cx="1771650" cy="255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7" name="Equation" r:id="rId3" imgW="114151" imgH="164885" progId="Equation.DSMT4">
                  <p:embed/>
                </p:oleObj>
              </mc:Choice>
              <mc:Fallback>
                <p:oleObj name="Equation" r:id="rId3" imgW="114151" imgH="164885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1905000"/>
                        <a:ext cx="1771650" cy="255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$200 Question from Potpourri</a:t>
            </a:r>
          </a:p>
        </p:txBody>
      </p:sp>
      <p:sp>
        <p:nvSpPr>
          <p:cNvPr id="56323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80772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0"/>
              <a:t>You have a container filled with eight pieces of green paper and six pieces of blue paper.  What is the probability of choosing, a green piece of paper, then a blue paper without replacement?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0" b="0">
              <a:latin typeface="Times New Roman" panose="02020603050405020304" pitchFamily="18" charset="0"/>
            </a:endParaRPr>
          </a:p>
        </p:txBody>
      </p:sp>
      <p:sp>
        <p:nvSpPr>
          <p:cNvPr id="56324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6325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$200 Answer from Potpourri</a:t>
            </a:r>
          </a:p>
        </p:txBody>
      </p:sp>
      <p:sp>
        <p:nvSpPr>
          <p:cNvPr id="57347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57348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990600" y="2170113"/>
          <a:ext cx="7162800" cy="218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Equation" r:id="rId3" imgW="1332921" imgH="406224" progId="Equation.DSMT4">
                  <p:embed/>
                </p:oleObj>
              </mc:Choice>
              <mc:Fallback>
                <p:oleObj name="Equation" r:id="rId3" imgW="1332921" imgH="40622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70113"/>
                        <a:ext cx="7162800" cy="218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$300 Question from Potpourri</a:t>
            </a:r>
          </a:p>
        </p:txBody>
      </p:sp>
      <p:sp>
        <p:nvSpPr>
          <p:cNvPr id="58371" name="Text Box 4"/>
          <p:cNvSpPr txBox="1">
            <a:spLocks noChangeArrowheads="1"/>
          </p:cNvSpPr>
          <p:nvPr/>
        </p:nvSpPr>
        <p:spPr bwMode="auto">
          <a:xfrm>
            <a:off x="685800" y="1600200"/>
            <a:ext cx="81534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0" dirty="0">
                <a:latin typeface="Times New Roman" panose="02020603050405020304" pitchFamily="18" charset="0"/>
              </a:rPr>
              <a:t>David flipped a fair coin 100 times and the coin landed on tails 75 times.  What is the probability that this coin will land on heads the next flip?</a:t>
            </a:r>
          </a:p>
        </p:txBody>
      </p:sp>
      <p:sp>
        <p:nvSpPr>
          <p:cNvPr id="58372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58373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$300 Answer from Potpourri</a:t>
            </a:r>
          </a:p>
        </p:txBody>
      </p:sp>
      <p:sp>
        <p:nvSpPr>
          <p:cNvPr id="59395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5939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788281"/>
              </p:ext>
            </p:extLst>
          </p:nvPr>
        </p:nvGraphicFramePr>
        <p:xfrm>
          <a:off x="3905250" y="1676400"/>
          <a:ext cx="1103313" cy="294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3" name="Equation" r:id="rId3" imgW="152280" imgH="406080" progId="Equation.DSMT4">
                  <p:embed/>
                </p:oleObj>
              </mc:Choice>
              <mc:Fallback>
                <p:oleObj name="Equation" r:id="rId3" imgW="152280" imgH="4060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0" y="1676400"/>
                        <a:ext cx="1103313" cy="294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$400 Question from Potpourri</a:t>
            </a:r>
          </a:p>
        </p:txBody>
      </p:sp>
      <p:sp>
        <p:nvSpPr>
          <p:cNvPr id="60419" name="Text Box 4"/>
          <p:cNvSpPr txBox="1">
            <a:spLocks noChangeArrowheads="1"/>
          </p:cNvSpPr>
          <p:nvPr/>
        </p:nvSpPr>
        <p:spPr bwMode="auto">
          <a:xfrm>
            <a:off x="228600" y="1066800"/>
            <a:ext cx="861060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0"/>
              <a:t>A bag contains 10 red and 6 blue marbles.  A person selects two marbles without replacement.  Find the probability of selecting 2 blue marbles.</a:t>
            </a:r>
            <a:r>
              <a:rPr lang="en-US" altLang="en-US" sz="4800"/>
              <a:t> </a:t>
            </a:r>
          </a:p>
        </p:txBody>
      </p:sp>
      <p:sp>
        <p:nvSpPr>
          <p:cNvPr id="60420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0421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$400 Answer from Potpourri</a:t>
            </a:r>
          </a:p>
        </p:txBody>
      </p:sp>
      <p:sp>
        <p:nvSpPr>
          <p:cNvPr id="61443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144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4724400" cy="443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$300 Question from Simple Probabilities</a:t>
            </a:r>
          </a:p>
        </p:txBody>
      </p:sp>
      <p:sp>
        <p:nvSpPr>
          <p:cNvPr id="7171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685800" y="2201863"/>
            <a:ext cx="7315200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0"/>
              <a:t>What is the probability that a card drawn at random from a deck of cards will be an ace ?</a:t>
            </a:r>
          </a:p>
        </p:txBody>
      </p:sp>
      <p:pic>
        <p:nvPicPr>
          <p:cNvPr id="7173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$500 Question from Potpourri</a:t>
            </a:r>
          </a:p>
        </p:txBody>
      </p:sp>
      <p:sp>
        <p:nvSpPr>
          <p:cNvPr id="62467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2468" name="Picture 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9" name="Text Box 10"/>
          <p:cNvSpPr txBox="1">
            <a:spLocks noChangeArrowheads="1"/>
          </p:cNvSpPr>
          <p:nvPr/>
        </p:nvSpPr>
        <p:spPr bwMode="auto">
          <a:xfrm>
            <a:off x="457200" y="1295400"/>
            <a:ext cx="8229600" cy="411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400" b="0"/>
              <a:t>A flashlight has a total of 6 batteries, two of which are defective.  If two batteries are selected at random without replacement, find the probability that both are defective.</a:t>
            </a:r>
            <a:r>
              <a:rPr lang="en-US" altLang="en-US" sz="4400"/>
              <a:t>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$500 Answer from Potpourri</a:t>
            </a:r>
          </a:p>
        </p:txBody>
      </p:sp>
      <p:sp>
        <p:nvSpPr>
          <p:cNvPr id="63491" name="Text Box 4"/>
          <p:cNvSpPr txBox="1">
            <a:spLocks noChangeArrowheads="1"/>
          </p:cNvSpPr>
          <p:nvPr/>
        </p:nvSpPr>
        <p:spPr bwMode="auto">
          <a:xfrm>
            <a:off x="1889125" y="33178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  <p:sp>
        <p:nvSpPr>
          <p:cNvPr id="63492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349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4805363" cy="43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/>
              <a:t>Final Jeopardy</a:t>
            </a:r>
            <a:endParaRPr lang="en-US" altLang="en-US"/>
          </a:p>
        </p:txBody>
      </p:sp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304800" y="25876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b="0">
              <a:latin typeface="Times New Roman" panose="02020603050405020304" pitchFamily="18" charset="0"/>
            </a:endParaRPr>
          </a:p>
        </p:txBody>
      </p:sp>
      <p:pic>
        <p:nvPicPr>
          <p:cNvPr id="59396" name="final_Q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AutoShape 6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64518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9863" y="1451230"/>
            <a:ext cx="9146431" cy="3730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93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93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39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396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/>
              <a:t>Final Jeopardy Answer</a:t>
            </a:r>
          </a:p>
        </p:txBody>
      </p:sp>
      <p:sp>
        <p:nvSpPr>
          <p:cNvPr id="65539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6554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191909"/>
              </p:ext>
            </p:extLst>
          </p:nvPr>
        </p:nvGraphicFramePr>
        <p:xfrm>
          <a:off x="568325" y="1454150"/>
          <a:ext cx="8007350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6" name="Equation" r:id="rId3" imgW="1930320" imgH="812520" progId="Equation.DSMT4">
                  <p:embed/>
                </p:oleObj>
              </mc:Choice>
              <mc:Fallback>
                <p:oleObj name="Equation" r:id="rId3" imgW="1930320" imgH="8125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1454150"/>
                        <a:ext cx="8007350" cy="337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$300 Answer from Simple Probabilities</a:t>
            </a:r>
          </a:p>
        </p:txBody>
      </p:sp>
      <p:sp>
        <p:nvSpPr>
          <p:cNvPr id="8195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8196" name="Object 7"/>
          <p:cNvGraphicFramePr>
            <a:graphicFrameLocks noGrp="1" noChangeAspect="1"/>
          </p:cNvGraphicFramePr>
          <p:nvPr>
            <p:ph idx="1"/>
          </p:nvPr>
        </p:nvGraphicFramePr>
        <p:xfrm>
          <a:off x="2362200" y="2286000"/>
          <a:ext cx="35814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3" imgW="596641" imgH="406224" progId="Equation.DSMT4">
                  <p:embed/>
                </p:oleObj>
              </mc:Choice>
              <mc:Fallback>
                <p:oleObj name="Equation" r:id="rId3" imgW="596641" imgH="406224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286000"/>
                        <a:ext cx="35814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$400 Question from Simple Probabilities</a:t>
            </a:r>
          </a:p>
        </p:txBody>
      </p:sp>
      <p:sp>
        <p:nvSpPr>
          <p:cNvPr id="9219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838200" y="1524000"/>
            <a:ext cx="7772400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b="0"/>
              <a:t>What is the probability that when a pair of six-sided dice are thrown, the sum of the numbers equals 5? </a:t>
            </a:r>
          </a:p>
        </p:txBody>
      </p:sp>
      <p:pic>
        <p:nvPicPr>
          <p:cNvPr id="9221" name="Picture 8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1675"/>
            <a:ext cx="12382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$400 Answer from Simple Probabilities</a:t>
            </a:r>
          </a:p>
        </p:txBody>
      </p:sp>
      <p:sp>
        <p:nvSpPr>
          <p:cNvPr id="10243" name="AutoShape 5">
            <a:hlinkClick r:id="" action="ppaction://hlinkshowjump?jump=firstslide" highlightClick="1"/>
            <a:hlinkHover r:id="" action="ppaction://hlinkshowjump?jump=firstslide"/>
          </p:cNvPr>
          <p:cNvSpPr>
            <a:spLocks noChangeArrowheads="1"/>
          </p:cNvSpPr>
          <p:nvPr/>
        </p:nvSpPr>
        <p:spPr bwMode="auto">
          <a:xfrm>
            <a:off x="7924800" y="5791200"/>
            <a:ext cx="1219200" cy="1066800"/>
          </a:xfrm>
          <a:prstGeom prst="actionButtonHome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aphicFrame>
        <p:nvGraphicFramePr>
          <p:cNvPr id="10244" name="Object 6"/>
          <p:cNvGraphicFramePr>
            <a:graphicFrameLocks noChangeAspect="1"/>
          </p:cNvGraphicFramePr>
          <p:nvPr/>
        </p:nvGraphicFramePr>
        <p:xfrm>
          <a:off x="2667000" y="2133600"/>
          <a:ext cx="3314700" cy="252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Equation" r:id="rId3" imgW="533169" imgH="406224" progId="Equation.DSMT4">
                  <p:embed/>
                </p:oleObj>
              </mc:Choice>
              <mc:Fallback>
                <p:oleObj name="Equation" r:id="rId3" imgW="533169" imgH="40622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133600"/>
                        <a:ext cx="3314700" cy="2525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4">
      <a:dk1>
        <a:srgbClr val="003366"/>
      </a:dk1>
      <a:lt1>
        <a:srgbClr val="FFFFFF"/>
      </a:lt1>
      <a:dk2>
        <a:srgbClr val="000099"/>
      </a:dk2>
      <a:lt2>
        <a:srgbClr val="FFFF00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FFFFFF"/>
      </a:hlink>
      <a:folHlink>
        <a:srgbClr val="0000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3366"/>
        </a:dk1>
        <a:lt1>
          <a:srgbClr val="FFFFFF"/>
        </a:lt1>
        <a:dk2>
          <a:srgbClr val="000099"/>
        </a:dk2>
        <a:lt2>
          <a:srgbClr val="FFFF00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00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3366"/>
        </a:dk1>
        <a:lt1>
          <a:srgbClr val="FFFFFF"/>
        </a:lt1>
        <a:dk2>
          <a:srgbClr val="000099"/>
        </a:dk2>
        <a:lt2>
          <a:srgbClr val="FFFF00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FFFF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2368</TotalTime>
  <Words>1402</Words>
  <Application>Microsoft Office PowerPoint</Application>
  <PresentationFormat>On-screen Show (4:3)</PresentationFormat>
  <Paragraphs>177</Paragraphs>
  <Slides>63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8" baseType="lpstr">
      <vt:lpstr>Arial</vt:lpstr>
      <vt:lpstr>Cambria Math</vt:lpstr>
      <vt:lpstr>Times New Roman</vt:lpstr>
      <vt:lpstr>Default Design</vt:lpstr>
      <vt:lpstr>Equation</vt:lpstr>
      <vt:lpstr>Probability Jeopardy</vt:lpstr>
      <vt:lpstr>$100 Question from Simple Probabilities</vt:lpstr>
      <vt:lpstr>$100 Answer from Simple Probabilities</vt:lpstr>
      <vt:lpstr>$200 Question from Simple Probabilities</vt:lpstr>
      <vt:lpstr>$200 Answer from Simple Probabilities</vt:lpstr>
      <vt:lpstr>$300 Question from Simple Probabilities</vt:lpstr>
      <vt:lpstr>$300 Answer from Simple Probabilities</vt:lpstr>
      <vt:lpstr>$400 Question from Simple Probabilities</vt:lpstr>
      <vt:lpstr>$400 Answer from Simple Probabilities</vt:lpstr>
      <vt:lpstr>$500 Question from Simple Probabilities</vt:lpstr>
      <vt:lpstr>$500 Answer from Simple Probabilities</vt:lpstr>
      <vt:lpstr>$100 Question from Arrangements +</vt:lpstr>
      <vt:lpstr>$100 Answer from Arrangements +</vt:lpstr>
      <vt:lpstr>$200 Question from Arrangements +</vt:lpstr>
      <vt:lpstr>$200 Answer from Arrangements +</vt:lpstr>
      <vt:lpstr>$300 Question from Arrangements +</vt:lpstr>
      <vt:lpstr>$300 Answer from Arrangements +</vt:lpstr>
      <vt:lpstr>$400 Question from Arrangements +</vt:lpstr>
      <vt:lpstr>$400 Answer from Arrangements +</vt:lpstr>
      <vt:lpstr>$500 Question from Arrangements +</vt:lpstr>
      <vt:lpstr>$500 Answer from Arrangements +</vt:lpstr>
      <vt:lpstr>$100 Question from Counting Principle</vt:lpstr>
      <vt:lpstr>$100 Answer from Counting Principle</vt:lpstr>
      <vt:lpstr>$200 Question from Counting Principle</vt:lpstr>
      <vt:lpstr>$200 Answer from Counting Principle</vt:lpstr>
      <vt:lpstr>$300 Question from Counting Principle</vt:lpstr>
      <vt:lpstr>$300 Answer from Counting Principle</vt:lpstr>
      <vt:lpstr>$400 Question from Counting Principle</vt:lpstr>
      <vt:lpstr>$400 Answer from Counting Principle</vt:lpstr>
      <vt:lpstr>$500 Question from Counting Principle</vt:lpstr>
      <vt:lpstr>$500 Answer from Counting Principle</vt:lpstr>
      <vt:lpstr>$100 Question from Find the Probability</vt:lpstr>
      <vt:lpstr>$100 Answer from Find the Probability</vt:lpstr>
      <vt:lpstr>$200 Question from Find the Probability</vt:lpstr>
      <vt:lpstr>$200 Answer from Find the Probability</vt:lpstr>
      <vt:lpstr>$300 Question from Find the Probability</vt:lpstr>
      <vt:lpstr>$300 Answer from Find the Probability</vt:lpstr>
      <vt:lpstr>$400 Question from Find the Probability</vt:lpstr>
      <vt:lpstr>$400 Answer from Find the Probability</vt:lpstr>
      <vt:lpstr>$500 Question from Find the Probability</vt:lpstr>
      <vt:lpstr>$500 Answer from Find the Probability</vt:lpstr>
      <vt:lpstr> $100 Question from  Compound Events</vt:lpstr>
      <vt:lpstr>$100 Answer from  Compound Events</vt:lpstr>
      <vt:lpstr>$200 Question from Compound Events</vt:lpstr>
      <vt:lpstr>$200 Answer from Compound Events</vt:lpstr>
      <vt:lpstr>$300 Question from Compound Events</vt:lpstr>
      <vt:lpstr>$300 Answer from Compound Events</vt:lpstr>
      <vt:lpstr>$400 Question from Compound Events</vt:lpstr>
      <vt:lpstr>$400 Answer from Compound Events</vt:lpstr>
      <vt:lpstr>$500 Question from Compound Events</vt:lpstr>
      <vt:lpstr>$500 Answer from Compound Events</vt:lpstr>
      <vt:lpstr>$100 Question from Potpourri</vt:lpstr>
      <vt:lpstr>$100 Answer from Potpourri</vt:lpstr>
      <vt:lpstr>$200 Question from Potpourri</vt:lpstr>
      <vt:lpstr>$200 Answer from Potpourri</vt:lpstr>
      <vt:lpstr>$300 Question from Potpourri</vt:lpstr>
      <vt:lpstr>$300 Answer from Potpourri</vt:lpstr>
      <vt:lpstr>$400 Question from Potpourri</vt:lpstr>
      <vt:lpstr>$400 Answer from Potpourri</vt:lpstr>
      <vt:lpstr>$500 Question from Potpourri</vt:lpstr>
      <vt:lpstr>$500 Answer from Potpourri</vt:lpstr>
      <vt:lpstr>Final Jeopardy</vt:lpstr>
      <vt:lpstr>Final Jeopardy Answer</vt:lpstr>
    </vt:vector>
  </TitlesOfParts>
  <Company>Seminole Coutny Public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SCPS</dc:creator>
  <cp:lastModifiedBy>Christine Kincaid Dewey</cp:lastModifiedBy>
  <cp:revision>43</cp:revision>
  <dcterms:created xsi:type="dcterms:W3CDTF">1998-09-17T14:16:32Z</dcterms:created>
  <dcterms:modified xsi:type="dcterms:W3CDTF">2018-03-06T02:33:19Z</dcterms:modified>
</cp:coreProperties>
</file>